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modernComment_103_80DBDA82.xml" ContentType="application/vnd.ms-powerpoint.comments+xml"/>
  <Override PartName="/ppt/comments/modernComment_10D_4A79476F.xml" ContentType="application/vnd.ms-powerpoint.comments+xml"/>
  <Override PartName="/ppt/comments/modernComment_100_EDBDE2B1.xml" ContentType="application/vnd.ms-powerpoint.comments+xml"/>
  <Override PartName="/ppt/comments/modernComment_104_D34F6139.xml" ContentType="application/vnd.ms-powerpoint.comments+xml"/>
  <Override PartName="/ppt/comments/modernComment_102_1BA4EBB0.xml" ContentType="application/vnd.ms-powerpoint.comments+xml"/>
  <Override PartName="/ppt/comments/modernComment_10C_188B4243.xml" ContentType="application/vnd.ms-powerpoint.comments+xml"/>
  <Override PartName="/ppt/comments/modernComment_10E_F2EBF6B1.xml" ContentType="application/vnd.ms-powerpoint.comments+xml"/>
  <Override PartName="/ppt/comments/modernComment_10F_A353B919.xml" ContentType="application/vnd.ms-powerpoint.comments+xml"/>
  <Override PartName="/ppt/comments/modernComment_105_7212191D.xml" ContentType="application/vnd.ms-powerpoint.comments+xml"/>
  <Override PartName="/ppt/comments/modernComment_106_DA9630A8.xml" ContentType="application/vnd.ms-powerpoint.comments+xml"/>
  <Override PartName="/ppt/comments/modernComment_111_13D20990.xml" ContentType="application/vnd.ms-powerpoint.comments+xml"/>
  <Override PartName="/ppt/comments/modernComment_107_8FACE7E7.xml" ContentType="application/vnd.ms-powerpoint.comments+xml"/>
  <Override PartName="/ppt/comments/modernComment_108_76B2C11E.xml" ContentType="application/vnd.ms-powerpoint.comments+xml"/>
  <Override PartName="/ppt/comments/modernComment_10A_10F1B0DC.xml" ContentType="application/vnd.ms-powerpoint.comments+xml"/>
  <Override PartName="/ppt/comments/modernComment_110_9FD4247B.xml" ContentType="application/vnd.ms-powerpoint.comments+xml"/>
  <Override PartName="/ppt/comments/modernComment_112_D9F31DAB.xml" ContentType="application/vnd.ms-powerpoint.comments+xml"/>
  <Override PartName="/ppt/comments/modernComment_10B_99FE6CB6.xml" ContentType="application/vnd.ms-powerpoint.comments+xml"/>
  <Override PartName="/ppt/comments/modernComment_113_97CF056E.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9" r:id="rId2"/>
    <p:sldId id="269" r:id="rId3"/>
    <p:sldId id="256" r:id="rId4"/>
    <p:sldId id="260" r:id="rId5"/>
    <p:sldId id="258" r:id="rId6"/>
    <p:sldId id="268" r:id="rId7"/>
    <p:sldId id="270" r:id="rId8"/>
    <p:sldId id="271" r:id="rId9"/>
    <p:sldId id="261" r:id="rId10"/>
    <p:sldId id="262" r:id="rId11"/>
    <p:sldId id="273" r:id="rId12"/>
    <p:sldId id="263" r:id="rId13"/>
    <p:sldId id="264" r:id="rId14"/>
    <p:sldId id="266" r:id="rId15"/>
    <p:sldId id="272" r:id="rId16"/>
    <p:sldId id="274" r:id="rId17"/>
    <p:sldId id="267" r:id="rId18"/>
    <p:sldId id="27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7B73C7E-2259-BE45-A69D-906B25EABDBB}" name="Myeonghoon Sun" initials="MS" userId="S::s3774430@student.rmit.edu.au::05743b2b-94ad-45f2-b0d6-04e0fa902120"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Myeonghoon Sun" initials="MS" lastIdx="1" clrIdx="0">
    <p:extLst>
      <p:ext uri="{19B8F6BF-5375-455C-9EA6-DF929625EA0E}">
        <p15:presenceInfo xmlns:p15="http://schemas.microsoft.com/office/powerpoint/2012/main" userId="S::s3774430@student.rmit.edu.au::05743b2b-94ad-45f2-b0d6-04e0fa90212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FD1A5E-21E6-724A-8CE9-14B378FED1AA}" v="18" dt="2022-06-13T05:24:23.636"/>
    <p1510:client id="{5EF1E8FF-34A8-0044-BFE1-0693A3B1FB76}" v="2" dt="2022-06-12T10:59:10.77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453"/>
    <p:restoredTop sz="94667"/>
  </p:normalViewPr>
  <p:slideViewPr>
    <p:cSldViewPr snapToGrid="0" snapToObjects="1">
      <p:cViewPr varScale="1">
        <p:scale>
          <a:sx n="113" d="100"/>
          <a:sy n="113" d="100"/>
        </p:scale>
        <p:origin x="208" y="23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8/10/relationships/authors" Target="authors.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omments/modernComment_100_EDBDE2B1.xml><?xml version="1.0" encoding="utf-8"?>
<p188:cmLst xmlns:a="http://schemas.openxmlformats.org/drawingml/2006/main" xmlns:r="http://schemas.openxmlformats.org/officeDocument/2006/relationships" xmlns:p188="http://schemas.microsoft.com/office/powerpoint/2018/8/main">
  <p188:cm id="{5345E492-04CC-4744-AE7F-6AE9AD9AEAF8}" authorId="{B7B73C7E-2259-BE45-A69D-906B25EABDBB}" created="2022-06-13T00:59:21.481">
    <pc:sldMkLst xmlns:pc="http://schemas.microsoft.com/office/powerpoint/2013/main/command">
      <pc:docMk/>
      <pc:sldMk cId="3988644529" sldId="256"/>
    </pc:sldMkLst>
    <p188:txBody>
      <a:bodyPr/>
      <a:lstStyle/>
      <a:p>
        <a:r>
          <a:rPr lang="en-US"/>
          <a:t>However, In the new solution, instead of the individual ratings being discarded, their missing counterparts are imputed with the average rating of the corresponding user so that all the ratings by both users are considered in calculating the similarity.
For example, on the slide, we can see that the similarity between A and B is no longer a whopping 1, as seen as the result of the original solution, but a reasonable 0.09 as the difference in what movies these users have rated is well-captured via the new solution. Also, the denominator is larger while the numerator stays the same, resulting in a decreased similarity. 
Through this method, each user’s K-nearest neighbours can be more accurately selected and as a result, more accurate predictions are possible.</a:t>
        </a:r>
      </a:p>
    </p188:txBody>
  </p188:cm>
</p188:cmLst>
</file>

<file path=ppt/comments/modernComment_102_1BA4EBB0.xml><?xml version="1.0" encoding="utf-8"?>
<p188:cmLst xmlns:a="http://schemas.openxmlformats.org/drawingml/2006/main" xmlns:r="http://schemas.openxmlformats.org/officeDocument/2006/relationships" xmlns:p188="http://schemas.microsoft.com/office/powerpoint/2018/8/main">
  <p188:cm id="{743E6DC1-0A1D-E144-8CC4-51AE8538FF18}" authorId="{B7B73C7E-2259-BE45-A69D-906B25EABDBB}" created="2022-06-13T01:40:09.910">
    <pc:sldMkLst xmlns:pc="http://schemas.microsoft.com/office/powerpoint/2013/main/command">
      <pc:docMk/>
      <pc:sldMk cId="463793072" sldId="258"/>
    </pc:sldMkLst>
    <p188:txBody>
      <a:bodyPr/>
      <a:lstStyle/>
      <a:p>
        <a:r>
          <a:rPr lang="en-US"/>
          <a:t>To capture this intuition, first the popularity of each movie is calculated based on the number of its ratings as seen in the first graph on the slide.   
After that, respective popularity significance weight is derived. As seen in the second graph, the more obscure a movie is, the higher its weighed significance is. On the other hand, the more popular a movie is, the lower its weighted significance is; all thanks to the equation seen in the middle of the second graph.</a:t>
        </a:r>
      </a:p>
    </p188:txBody>
  </p188:cm>
</p188:cmLst>
</file>

<file path=ppt/comments/modernComment_103_80DBDA82.xml><?xml version="1.0" encoding="utf-8"?>
<p188:cmLst xmlns:a="http://schemas.openxmlformats.org/drawingml/2006/main" xmlns:r="http://schemas.openxmlformats.org/officeDocument/2006/relationships" xmlns:p188="http://schemas.microsoft.com/office/powerpoint/2018/8/main">
  <p188:cm id="{0233F74C-02C1-B340-8A51-74AD1D778886}" authorId="{B7B73C7E-2259-BE45-A69D-906B25EABDBB}" created="2022-06-13T00:28:58.159">
    <pc:sldMkLst xmlns:pc="http://schemas.microsoft.com/office/powerpoint/2013/main/command">
      <pc:docMk/>
      <pc:sldMk cId="2161891970" sldId="259"/>
    </pc:sldMkLst>
    <p188:txBody>
      <a:bodyPr/>
      <a:lstStyle/>
      <a:p>
        <a:r>
          <a:rPr lang="en-US"/>
          <a:t>The solution in the provided report improves the performance of the K-nearest-neighbour-based Collaborative Filtering algorithm by means of, first, increasing the number of ratings common between each user and every other user and, second, incorporating the popularity significance weights in calculating the user similarity. 
We first employ the first method to address the sparsity problem, which, if unresolved, could result in inaccuracy in user similarity. </a:t>
        </a:r>
      </a:p>
    </p188:txBody>
  </p188:cm>
</p188:cmLst>
</file>

<file path=ppt/comments/modernComment_104_D34F6139.xml><?xml version="1.0" encoding="utf-8"?>
<p188:cmLst xmlns:a="http://schemas.openxmlformats.org/drawingml/2006/main" xmlns:r="http://schemas.openxmlformats.org/officeDocument/2006/relationships" xmlns:p188="http://schemas.microsoft.com/office/powerpoint/2018/8/main">
  <p188:cm id="{499178EE-89D2-7C46-8F29-299AE1924C74}" authorId="{B7B73C7E-2259-BE45-A69D-906B25EABDBB}" created="2022-06-13T01:30:25.443">
    <pc:sldMkLst xmlns:pc="http://schemas.microsoft.com/office/powerpoint/2013/main/command">
      <pc:docMk/>
      <pc:sldMk cId="3545194809" sldId="260"/>
    </pc:sldMkLst>
    <p188:txBody>
      <a:bodyPr/>
      <a:lstStyle/>
      <a:p>
        <a:r>
          <a:rPr lang="en-US"/>
          <a:t>In addition to the first method, another method is applied to help increase accuracy in user similarities. 
In the original solution, all the movies were regarded as the same in importance in determining how similar two users are. 
However, the original solution does not capture the intuition that obscure movies are better predictors to decide how similar two users are than popular movies. </a:t>
        </a:r>
      </a:p>
    </p188:txBody>
  </p188:cm>
</p188:cmLst>
</file>

<file path=ppt/comments/modernComment_105_7212191D.xml><?xml version="1.0" encoding="utf-8"?>
<p188:cmLst xmlns:a="http://schemas.openxmlformats.org/drawingml/2006/main" xmlns:r="http://schemas.openxmlformats.org/officeDocument/2006/relationships" xmlns:p188="http://schemas.microsoft.com/office/powerpoint/2018/8/main">
  <p188:cm id="{0B26143E-7176-0E45-8849-D0D952ECBAB0}" authorId="{B7B73C7E-2259-BE45-A69D-906B25EABDBB}" created="2022-06-13T03:51:36.612">
    <pc:sldMkLst xmlns:pc="http://schemas.microsoft.com/office/powerpoint/2013/main/command">
      <pc:docMk/>
      <pc:sldMk cId="1913788701" sldId="261"/>
    </pc:sldMkLst>
    <p188:txBody>
      <a:bodyPr/>
      <a:lstStyle/>
      <a:p>
        <a:r>
          <a:rPr lang="en-US"/>
          <a:t>We’ll now take a look at how I’ve implemented a solution according to the provided paper.</a:t>
        </a:r>
      </a:p>
    </p188:txBody>
  </p188:cm>
</p188:cmLst>
</file>

<file path=ppt/comments/modernComment_106_DA9630A8.xml><?xml version="1.0" encoding="utf-8"?>
<p188:cmLst xmlns:a="http://schemas.openxmlformats.org/drawingml/2006/main" xmlns:r="http://schemas.openxmlformats.org/officeDocument/2006/relationships" xmlns:p188="http://schemas.microsoft.com/office/powerpoint/2018/8/main">
  <p188:cm id="{554D7CA6-8489-064B-A8C8-84490B767F41}" authorId="{B7B73C7E-2259-BE45-A69D-906B25EABDBB}" created="2022-06-13T04:02:52.192">
    <pc:sldMkLst xmlns:pc="http://schemas.microsoft.com/office/powerpoint/2013/main/command">
      <pc:docMk/>
      <pc:sldMk cId="3667275944" sldId="262"/>
    </pc:sldMkLst>
    <p188:txBody>
      <a:bodyPr/>
      <a:lstStyle/>
      <a:p>
        <a:r>
          <a:rPr lang="en-US"/>
          <a:t>First, get_item_popularity function is invoked with train_ds as an argument. Inside the function, train_ds, the user-item matrix, has all of the ratings stored in it converted to either 1 or 0 depending on whether a rating exists or not, respectively. A one dimensional array for item popularity is created by summing the converted numbers column-wise.
The resultant array is then passed with an argument storing the number of users to the get_popularity_significance_weight function. There, num_users is divided by item_popularity element-wise and the natural log of the result is taken also element-wise and stored in the variable called psw.</a:t>
        </a:r>
      </a:p>
    </p188:txBody>
  </p188:cm>
</p188:cmLst>
</file>

<file path=ppt/comments/modernComment_107_8FACE7E7.xml><?xml version="1.0" encoding="utf-8"?>
<p188:cmLst xmlns:a="http://schemas.openxmlformats.org/drawingml/2006/main" xmlns:r="http://schemas.openxmlformats.org/officeDocument/2006/relationships" xmlns:p188="http://schemas.microsoft.com/office/powerpoint/2018/8/main">
  <p188:cm id="{88FE1849-A597-F344-8B91-544840267D35}" authorId="{B7B73C7E-2259-BE45-A69D-906B25EABDBB}" created="2022-06-13T04:12:13.365">
    <ac:deMkLst xmlns:ac="http://schemas.microsoft.com/office/drawing/2013/main/command">
      <pc:docMk xmlns:pc="http://schemas.microsoft.com/office/powerpoint/2013/main/command"/>
      <pc:sldMk xmlns:pc="http://schemas.microsoft.com/office/powerpoint/2013/main/command" cId="2410473447" sldId="263"/>
      <ac:picMk id="10" creationId="{7F9580C6-50FE-7EB0-E09E-B45DA5C43B20}"/>
    </ac:deMkLst>
    <p188:txBody>
      <a:bodyPr/>
      <a:lstStyle/>
      <a:p>
        <a:r>
          <a:rPr lang="en-US"/>
          <a:t>Now that we have the one dimensional array storing popularity significance weights, we can now call get_updated_pcc to find out user similarities. </a:t>
        </a:r>
      </a:p>
    </p188:txBody>
  </p188:cm>
</p188:cmLst>
</file>

<file path=ppt/comments/modernComment_108_76B2C11E.xml><?xml version="1.0" encoding="utf-8"?>
<p188:cmLst xmlns:a="http://schemas.openxmlformats.org/drawingml/2006/main" xmlns:r="http://schemas.openxmlformats.org/officeDocument/2006/relationships" xmlns:p188="http://schemas.microsoft.com/office/powerpoint/2018/8/main">
  <p188:cm id="{0F527BCF-B424-FF44-B8C5-D6C168826D93}" authorId="{B7B73C7E-2259-BE45-A69D-906B25EABDBB}" created="2022-06-13T04:33:04.860">
    <ac:deMkLst xmlns:ac="http://schemas.microsoft.com/office/drawing/2013/main/command">
      <pc:docMk xmlns:pc="http://schemas.microsoft.com/office/powerpoint/2013/main/command"/>
      <pc:sldMk xmlns:pc="http://schemas.microsoft.com/office/powerpoint/2013/main/command" cId="1991426334" sldId="264"/>
      <ac:picMk id="4" creationId="{A92CA5C5-08DA-9D88-C282-13AA2052DF3D}"/>
    </ac:deMkLst>
    <p188:txBody>
      <a:bodyPr/>
      <a:lstStyle/>
      <a:p>
        <a:r>
          <a:rPr lang="en-US"/>
          <a:t>Here within the function, many lines have been adopted from the original function user_corr(). Therefore, only the ones I’ve written will be discussed. 
First, copies of ratings_i and ratings_j are initialised to store unique values as a result of each inner loop that employs the strategy of increasing common ratings between users. 
Once rated_indices_i and rated_indices_j are initialised, their set union is stored in union_indices. After that, the indices at which ratings unique to each user can be found are obtained by taking the set difference for each user. 
It is then the mean rating of each user is calculated so that it can be used to replace 0 at indices where the other user has unique ratings for each user. 
Once this process is through, we can get the intersection of the indices where common ratings can be found.
</a:t>
        </a:r>
      </a:p>
    </p188:txBody>
  </p188:cm>
</p188:cmLst>
</file>

<file path=ppt/comments/modernComment_10A_10F1B0DC.xml><?xml version="1.0" encoding="utf-8"?>
<p188:cmLst xmlns:a="http://schemas.openxmlformats.org/drawingml/2006/main" xmlns:r="http://schemas.openxmlformats.org/officeDocument/2006/relationships" xmlns:p188="http://schemas.microsoft.com/office/powerpoint/2018/8/main">
  <p188:cm id="{774CA9F1-0FDB-BB49-BD06-3743B7525253}" authorId="{B7B73C7E-2259-BE45-A69D-906B25EABDBB}" created="2022-06-13T04:50:41.943">
    <pc:sldMkLst xmlns:pc="http://schemas.microsoft.com/office/powerpoint/2013/main/command">
      <pc:docMk/>
      <pc:sldMk cId="284274908" sldId="266"/>
    </pc:sldMkLst>
    <p188:txBody>
      <a:bodyPr/>
      <a:lstStyle/>
      <a:p>
        <a:r>
          <a:rPr lang="en-US"/>
          <a:t>After the indices for common ratings are obtained, ratings_i_copy and j_copy are normalised by subtracting the average rating of a corresponding user from the original ratings found in each copy. To account for the terms in the denominator in the PCC equation, those normalised ratings are squared. 
Next, the popularity significance weights for the movies both users have rated are accessed and squared and, finally, stored in squared_intersection_psw.
After all the variables needed to get a user-similarity value are set up, each term in the denominator is calculated according to the equation found in the report. Likewise, the numerator is calculated as part of the assignment of the variable called sim, which will store the user similarity value after all the calculations. 
Finally we assign this value to the user to user matrix and return it after the entire operation of time complexity of O(n^2) where n is the number of users. 
</a:t>
        </a:r>
      </a:p>
    </p188:txBody>
  </p188:cm>
</p188:cmLst>
</file>

<file path=ppt/comments/modernComment_10B_99FE6CB6.xml><?xml version="1.0" encoding="utf-8"?>
<p188:cmLst xmlns:a="http://schemas.openxmlformats.org/drawingml/2006/main" xmlns:r="http://schemas.openxmlformats.org/officeDocument/2006/relationships" xmlns:p188="http://schemas.microsoft.com/office/powerpoint/2018/8/main">
  <p188:cm id="{6619F10A-7885-7C4B-A9FB-E51A9EFD68D7}" authorId="{B7B73C7E-2259-BE45-A69D-906B25EABDBB}" created="2022-06-14T23:39:57.391">
    <pc:sldMkLst xmlns:pc="http://schemas.microsoft.com/office/powerpoint/2013/main/command">
      <pc:docMk/>
      <pc:sldMk cId="2583588022" sldId="267"/>
    </pc:sldMkLst>
    <p188:txBody>
      <a:bodyPr/>
      <a:lstStyle/>
      <a:p>
        <a:r>
          <a:rPr lang="en-US"/>
          <a:t>predict_again function first predicts the ratings of new users by, first, finding all the new users in train_ds as indicated by all of their ratings within it being 0. After that, n number of ratings of the new user are supplied with the rating of 4 at indices of top n most popular movies while the rest of the new user’s ratings found in test_ds are set to 0 so that only the error in predicting the ratings of top n movies is measured in evaluation.</a:t>
        </a:r>
      </a:p>
    </p188:txBody>
  </p188:cm>
</p188:cmLst>
</file>

<file path=ppt/comments/modernComment_10C_188B4243.xml><?xml version="1.0" encoding="utf-8"?>
<p188:cmLst xmlns:a="http://schemas.openxmlformats.org/drawingml/2006/main" xmlns:r="http://schemas.openxmlformats.org/officeDocument/2006/relationships" xmlns:p188="http://schemas.microsoft.com/office/powerpoint/2018/8/main">
  <p188:cm id="{80A64781-05CF-9F43-AF18-6882D411DF2F}" authorId="{B7B73C7E-2259-BE45-A69D-906B25EABDBB}" created="2022-06-13T03:47:38.473">
    <pc:sldMkLst xmlns:pc="http://schemas.microsoft.com/office/powerpoint/2013/main/command">
      <pc:docMk/>
      <pc:sldMk cId="411779651" sldId="268"/>
    </pc:sldMkLst>
    <p188:txBody>
      <a:bodyPr/>
      <a:lstStyle/>
      <a:p>
        <a:r>
          <a:rPr lang="en-US"/>
          <a:t>Here on this slide, each term is multiplied by the squared significance weight. Ratings of popular movies will not contribute to the final similarity value as much as unpopular movies.Therefore, the intuition that obscure movies are better predictors for how similar two users are is well reflected with this new equation.</a:t>
        </a:r>
      </a:p>
    </p188:txBody>
  </p188:cm>
</p188:cmLst>
</file>

<file path=ppt/comments/modernComment_10D_4A79476F.xml><?xml version="1.0" encoding="utf-8"?>
<p188:cmLst xmlns:a="http://schemas.openxmlformats.org/drawingml/2006/main" xmlns:r="http://schemas.openxmlformats.org/officeDocument/2006/relationships" xmlns:p188="http://schemas.microsoft.com/office/powerpoint/2018/8/main">
  <p188:cm id="{D1FBFE9A-5BAC-F647-A6B1-43A51280379C}" authorId="{B7B73C7E-2259-BE45-A69D-906B25EABDBB}" created="2022-06-13T01:04:01.387">
    <pc:sldMkLst xmlns:pc="http://schemas.microsoft.com/office/powerpoint/2013/main/command">
      <pc:docMk/>
      <pc:sldMk cId="1249462127" sldId="269"/>
    </pc:sldMkLst>
    <p188:txBody>
      <a:bodyPr/>
      <a:lstStyle/>
      <a:p>
        <a:r>
          <a:rPr lang="en-US"/>
          <a:t>When the similarity between users is calculated in the original solution, only the ratings common to both users are factored in while the rest of the individual ratings by either of them are discarded as no counterpart can be found by the other user. 
As we can see in the example on the slide, even though A and B have their own ratings for Twilight and Star Wars1 and Harry Porter 2 and Harry Porter 3 respectively, they are completely discarded in computing the similarity in the original solution.</a:t>
        </a:r>
      </a:p>
    </p188:txBody>
  </p188:cm>
</p188:cmLst>
</file>

<file path=ppt/comments/modernComment_10E_F2EBF6B1.xml><?xml version="1.0" encoding="utf-8"?>
<p188:cmLst xmlns:a="http://schemas.openxmlformats.org/drawingml/2006/main" xmlns:r="http://schemas.openxmlformats.org/officeDocument/2006/relationships" xmlns:p188="http://schemas.microsoft.com/office/powerpoint/2018/8/main">
  <p188:cm id="{7AD632FC-0622-E547-BFA4-663873996520}" authorId="{B7B73C7E-2259-BE45-A69D-906B25EABDBB}" created="2022-06-14T12:55:34.777">
    <pc:sldMkLst xmlns:pc="http://schemas.microsoft.com/office/powerpoint/2013/main/command">
      <pc:docMk/>
      <pc:sldMk cId="4075550385" sldId="270"/>
    </pc:sldMkLst>
    <p188:txBody>
      <a:bodyPr/>
      <a:lstStyle/>
      <a:p>
        <a:r>
          <a:rPr lang="en-US"/>
          <a:t>If it wasn’t for the solution involving ComRV to address the new user problem, it is indeed hard to form the new user’s k-nearest neighbours as the PCC equation given in the report will evaluate to 0 no matter who the other user is. Therefore, for new users, it makes more sense to recommend the most popular movies as there is no information about the new user to make connections to existing users.</a:t>
        </a:r>
      </a:p>
    </p188:txBody>
  </p188:cm>
</p188:cmLst>
</file>

<file path=ppt/comments/modernComment_10F_A353B919.xml><?xml version="1.0" encoding="utf-8"?>
<p188:cmLst xmlns:a="http://schemas.openxmlformats.org/drawingml/2006/main" xmlns:r="http://schemas.openxmlformats.org/officeDocument/2006/relationships" xmlns:p188="http://schemas.microsoft.com/office/powerpoint/2018/8/main">
  <p188:cm id="{8B077D5C-10A5-3340-8583-F2E9FC12CCBB}" authorId="{B7B73C7E-2259-BE45-A69D-906B25EABDBB}" created="2022-06-14T22:11:56.061">
    <pc:sldMkLst xmlns:pc="http://schemas.microsoft.com/office/powerpoint/2013/main/command">
      <pc:docMk/>
      <pc:sldMk cId="2740173081" sldId="271"/>
    </pc:sldMkLst>
    <p188:txBody>
      <a:bodyPr/>
      <a:lstStyle/>
      <a:p>
        <a:r>
          <a:rPr lang="en-US"/>
          <a:t>When predicting the new user’s ratings on Top-N movies where N equals the number of ratings to predict, the rating of 4 is supplied for each prediction since, as can be seen in the plot here, popular movies are on average rated favourably, averaging around 4.</a:t>
        </a:r>
      </a:p>
    </p188:txBody>
  </p188:cm>
</p188:cmLst>
</file>

<file path=ppt/comments/modernComment_110_9FD4247B.xml><?xml version="1.0" encoding="utf-8"?>
<p188:cmLst xmlns:a="http://schemas.openxmlformats.org/drawingml/2006/main" xmlns:r="http://schemas.openxmlformats.org/officeDocument/2006/relationships" xmlns:p188="http://schemas.microsoft.com/office/powerpoint/2018/8/main">
  <p188:cm id="{E999B621-FA39-3244-ADB3-C2F0575EEB27}" authorId="{B7B73C7E-2259-BE45-A69D-906B25EABDBB}" created="2022-06-14T22:50:42.632">
    <pc:sldMkLst xmlns:pc="http://schemas.microsoft.com/office/powerpoint/2013/main/command">
      <pc:docMk/>
      <pc:sldMk cId="2681480315" sldId="272"/>
    </pc:sldMkLst>
    <p188:txBody>
      <a:bodyPr/>
      <a:lstStyle/>
      <a:p>
        <a:r>
          <a:rPr lang="en-US"/>
          <a:t>In addition to the previous implementation without addressing the new user problem, now, with new users added to the equation, we can guarantee no new users will be among active users’ k-nearest neighbours by adding the code in the yellow box to the existing get_updated_pcc.</a:t>
        </a:r>
      </a:p>
    </p188:txBody>
  </p188:cm>
</p188:cmLst>
</file>

<file path=ppt/comments/modernComment_111_13D20990.xml><?xml version="1.0" encoding="utf-8"?>
<p188:cmLst xmlns:a="http://schemas.openxmlformats.org/drawingml/2006/main" xmlns:r="http://schemas.openxmlformats.org/officeDocument/2006/relationships" xmlns:p188="http://schemas.microsoft.com/office/powerpoint/2018/8/main">
  <p188:cm id="{0D4A74E1-F87C-434A-B9C6-9B65E7A2D0BA}" authorId="{B7B73C7E-2259-BE45-A69D-906B25EABDBB}" created="2022-06-14T23:14:51.973">
    <pc:sldMkLst xmlns:pc="http://schemas.microsoft.com/office/powerpoint/2013/main/command">
      <pc:docMk/>
      <pc:sldMk cId="332532112" sldId="273"/>
    </pc:sldMkLst>
    <p188:txBody>
      <a:bodyPr/>
      <a:lstStyle/>
      <a:p>
        <a:r>
          <a:rPr lang="en-US"/>
          <a:t>Before calculating the PCC, we add as many as random users by setting the num_new_users accordingly.</a:t>
        </a:r>
      </a:p>
    </p188:txBody>
  </p188:cm>
</p188:cmLst>
</file>

<file path=ppt/comments/modernComment_112_D9F31DAB.xml><?xml version="1.0" encoding="utf-8"?>
<p188:cmLst xmlns:a="http://schemas.openxmlformats.org/drawingml/2006/main" xmlns:r="http://schemas.openxmlformats.org/officeDocument/2006/relationships" xmlns:p188="http://schemas.microsoft.com/office/powerpoint/2018/8/main">
  <p188:cm id="{5A5DBFD5-CEB5-0B4A-AF45-0118E9D939C0}" authorId="{B7B73C7E-2259-BE45-A69D-906B25EABDBB}" created="2022-06-14T23:22:14.421">
    <pc:sldMkLst xmlns:pc="http://schemas.microsoft.com/office/powerpoint/2013/main/command">
      <pc:docMk/>
      <pc:sldMk cId="3656588715" sldId="274"/>
    </pc:sldMkLst>
    <p188:txBody>
      <a:bodyPr/>
      <a:lstStyle/>
      <a:p>
        <a:r>
          <a:rPr lang="en-US"/>
          <a:t>Before making predictions, the number of ratings to predict and composite recommendation values are passed to predict_again() in conjunction with test_ds, train_ds, and updated_pcc.</a:t>
        </a:r>
      </a:p>
    </p188:txBody>
  </p188:cm>
</p188:cmLst>
</file>

<file path=ppt/comments/modernComment_113_97CF056E.xml><?xml version="1.0" encoding="utf-8"?>
<p188:cmLst xmlns:a="http://schemas.openxmlformats.org/drawingml/2006/main" xmlns:r="http://schemas.openxmlformats.org/officeDocument/2006/relationships" xmlns:p188="http://schemas.microsoft.com/office/powerpoint/2018/8/main">
  <p188:cm id="{7A294270-9192-3F4E-8517-69E3B6237333}" authorId="{B7B73C7E-2259-BE45-A69D-906B25EABDBB}" created="2022-06-14T23:36:01.494">
    <pc:sldMkLst xmlns:pc="http://schemas.microsoft.com/office/powerpoint/2013/main/command">
      <pc:docMk/>
      <pc:sldMk cId="2546926958" sldId="275"/>
    </pc:sldMkLst>
    <p188:txBody>
      <a:bodyPr/>
      <a:lstStyle/>
      <a:p>
        <a:r>
          <a:rPr lang="en-US"/>
          <a:t>After predicting the ratings of new users, we can predict the ratings of active users by accessing 20 k-nearest-neighbours such that the current user for which a rating is predicted is excluded from the list of neighbours. After that, we can evaluate the results.</a:t>
        </a:r>
      </a:p>
    </p188:txBody>
  </p188:cm>
</p188: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A03CCA-90DA-A5FD-4565-F97BB83880AF}"/>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1E919BAE-48C1-0E1D-0B1E-ACE94FDD8C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A80115A7-0A64-7AD9-0E6C-CD0A75E5FCE6}"/>
              </a:ext>
            </a:extLst>
          </p:cNvPr>
          <p:cNvSpPr>
            <a:spLocks noGrp="1"/>
          </p:cNvSpPr>
          <p:nvPr>
            <p:ph type="dt" sz="half" idx="10"/>
          </p:nvPr>
        </p:nvSpPr>
        <p:spPr/>
        <p:txBody>
          <a:bodyPr/>
          <a:lstStyle/>
          <a:p>
            <a:fld id="{FF0F6920-6625-C849-A39E-435A1F9BF842}" type="datetimeFigureOut">
              <a:rPr lang="en-US" smtClean="0"/>
              <a:t>6/14/22</a:t>
            </a:fld>
            <a:endParaRPr lang="en-US"/>
          </a:p>
        </p:txBody>
      </p:sp>
      <p:sp>
        <p:nvSpPr>
          <p:cNvPr id="5" name="Footer Placeholder 4">
            <a:extLst>
              <a:ext uri="{FF2B5EF4-FFF2-40B4-BE49-F238E27FC236}">
                <a16:creationId xmlns:a16="http://schemas.microsoft.com/office/drawing/2014/main" id="{64E65138-1DEC-C7D7-F602-8259AD95E7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DC8A87-9185-4405-B50C-ABB1AC40C24A}"/>
              </a:ext>
            </a:extLst>
          </p:cNvPr>
          <p:cNvSpPr>
            <a:spLocks noGrp="1"/>
          </p:cNvSpPr>
          <p:nvPr>
            <p:ph type="sldNum" sz="quarter" idx="12"/>
          </p:nvPr>
        </p:nvSpPr>
        <p:spPr/>
        <p:txBody>
          <a:bodyPr/>
          <a:lstStyle/>
          <a:p>
            <a:fld id="{3B5025F2-C2AF-8E41-9415-0D9B8E3939E1}" type="slidenum">
              <a:rPr lang="en-US" smtClean="0"/>
              <a:t>‹#›</a:t>
            </a:fld>
            <a:endParaRPr lang="en-US"/>
          </a:p>
        </p:txBody>
      </p:sp>
    </p:spTree>
    <p:extLst>
      <p:ext uri="{BB962C8B-B14F-4D97-AF65-F5344CB8AC3E}">
        <p14:creationId xmlns:p14="http://schemas.microsoft.com/office/powerpoint/2010/main" val="3543260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7F3C8-E39C-9FB3-AF75-1F2AF871DD8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0AC7A854-BC16-58BC-FC66-883C4FC047D5}"/>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5617262-DD3E-3D80-F65C-37D9C162C13D}"/>
              </a:ext>
            </a:extLst>
          </p:cNvPr>
          <p:cNvSpPr>
            <a:spLocks noGrp="1"/>
          </p:cNvSpPr>
          <p:nvPr>
            <p:ph type="dt" sz="half" idx="10"/>
          </p:nvPr>
        </p:nvSpPr>
        <p:spPr/>
        <p:txBody>
          <a:bodyPr/>
          <a:lstStyle/>
          <a:p>
            <a:fld id="{FF0F6920-6625-C849-A39E-435A1F9BF842}" type="datetimeFigureOut">
              <a:rPr lang="en-US" smtClean="0"/>
              <a:t>6/14/22</a:t>
            </a:fld>
            <a:endParaRPr lang="en-US"/>
          </a:p>
        </p:txBody>
      </p:sp>
      <p:sp>
        <p:nvSpPr>
          <p:cNvPr id="5" name="Footer Placeholder 4">
            <a:extLst>
              <a:ext uri="{FF2B5EF4-FFF2-40B4-BE49-F238E27FC236}">
                <a16:creationId xmlns:a16="http://schemas.microsoft.com/office/drawing/2014/main" id="{287DFE62-ACF5-A453-D795-C76EDAE494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488568-6A4D-25A4-6C3D-E6F837844EAD}"/>
              </a:ext>
            </a:extLst>
          </p:cNvPr>
          <p:cNvSpPr>
            <a:spLocks noGrp="1"/>
          </p:cNvSpPr>
          <p:nvPr>
            <p:ph type="sldNum" sz="quarter" idx="12"/>
          </p:nvPr>
        </p:nvSpPr>
        <p:spPr/>
        <p:txBody>
          <a:bodyPr/>
          <a:lstStyle/>
          <a:p>
            <a:fld id="{3B5025F2-C2AF-8E41-9415-0D9B8E3939E1}" type="slidenum">
              <a:rPr lang="en-US" smtClean="0"/>
              <a:t>‹#›</a:t>
            </a:fld>
            <a:endParaRPr lang="en-US"/>
          </a:p>
        </p:txBody>
      </p:sp>
    </p:spTree>
    <p:extLst>
      <p:ext uri="{BB962C8B-B14F-4D97-AF65-F5344CB8AC3E}">
        <p14:creationId xmlns:p14="http://schemas.microsoft.com/office/powerpoint/2010/main" val="39729634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990F00-9858-59E7-7CA2-CEE07A47D8F4}"/>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F2AB057-12AA-466B-E8DA-7BA9286C7DD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2F73213-07DE-699E-D23C-8CC57B21B861}"/>
              </a:ext>
            </a:extLst>
          </p:cNvPr>
          <p:cNvSpPr>
            <a:spLocks noGrp="1"/>
          </p:cNvSpPr>
          <p:nvPr>
            <p:ph type="dt" sz="half" idx="10"/>
          </p:nvPr>
        </p:nvSpPr>
        <p:spPr/>
        <p:txBody>
          <a:bodyPr/>
          <a:lstStyle/>
          <a:p>
            <a:fld id="{FF0F6920-6625-C849-A39E-435A1F9BF842}" type="datetimeFigureOut">
              <a:rPr lang="en-US" smtClean="0"/>
              <a:t>6/14/22</a:t>
            </a:fld>
            <a:endParaRPr lang="en-US"/>
          </a:p>
        </p:txBody>
      </p:sp>
      <p:sp>
        <p:nvSpPr>
          <p:cNvPr id="5" name="Footer Placeholder 4">
            <a:extLst>
              <a:ext uri="{FF2B5EF4-FFF2-40B4-BE49-F238E27FC236}">
                <a16:creationId xmlns:a16="http://schemas.microsoft.com/office/drawing/2014/main" id="{61E78F95-6F51-4E08-8AED-6EC98CF2A5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CE62EF-8D86-8CED-51B3-49B4DEB9DAD4}"/>
              </a:ext>
            </a:extLst>
          </p:cNvPr>
          <p:cNvSpPr>
            <a:spLocks noGrp="1"/>
          </p:cNvSpPr>
          <p:nvPr>
            <p:ph type="sldNum" sz="quarter" idx="12"/>
          </p:nvPr>
        </p:nvSpPr>
        <p:spPr/>
        <p:txBody>
          <a:bodyPr/>
          <a:lstStyle/>
          <a:p>
            <a:fld id="{3B5025F2-C2AF-8E41-9415-0D9B8E3939E1}" type="slidenum">
              <a:rPr lang="en-US" smtClean="0"/>
              <a:t>‹#›</a:t>
            </a:fld>
            <a:endParaRPr lang="en-US"/>
          </a:p>
        </p:txBody>
      </p:sp>
    </p:spTree>
    <p:extLst>
      <p:ext uri="{BB962C8B-B14F-4D97-AF65-F5344CB8AC3E}">
        <p14:creationId xmlns:p14="http://schemas.microsoft.com/office/powerpoint/2010/main" val="4243582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CAF94-7A98-1434-DE6A-C8A48A3E59B1}"/>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7EB0440-E2A0-3827-8CF3-71F4CE2D034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315FF96-066E-333A-A3B4-9216D8B8D538}"/>
              </a:ext>
            </a:extLst>
          </p:cNvPr>
          <p:cNvSpPr>
            <a:spLocks noGrp="1"/>
          </p:cNvSpPr>
          <p:nvPr>
            <p:ph type="dt" sz="half" idx="10"/>
          </p:nvPr>
        </p:nvSpPr>
        <p:spPr/>
        <p:txBody>
          <a:bodyPr/>
          <a:lstStyle/>
          <a:p>
            <a:fld id="{FF0F6920-6625-C849-A39E-435A1F9BF842}" type="datetimeFigureOut">
              <a:rPr lang="en-US" smtClean="0"/>
              <a:t>6/14/22</a:t>
            </a:fld>
            <a:endParaRPr lang="en-US"/>
          </a:p>
        </p:txBody>
      </p:sp>
      <p:sp>
        <p:nvSpPr>
          <p:cNvPr id="5" name="Footer Placeholder 4">
            <a:extLst>
              <a:ext uri="{FF2B5EF4-FFF2-40B4-BE49-F238E27FC236}">
                <a16:creationId xmlns:a16="http://schemas.microsoft.com/office/drawing/2014/main" id="{4C7AF5F8-89D9-8F4A-70C0-E7F05D8DBA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90C64E-3459-1F4C-1999-599BE9161A75}"/>
              </a:ext>
            </a:extLst>
          </p:cNvPr>
          <p:cNvSpPr>
            <a:spLocks noGrp="1"/>
          </p:cNvSpPr>
          <p:nvPr>
            <p:ph type="sldNum" sz="quarter" idx="12"/>
          </p:nvPr>
        </p:nvSpPr>
        <p:spPr/>
        <p:txBody>
          <a:bodyPr/>
          <a:lstStyle/>
          <a:p>
            <a:fld id="{3B5025F2-C2AF-8E41-9415-0D9B8E3939E1}" type="slidenum">
              <a:rPr lang="en-US" smtClean="0"/>
              <a:t>‹#›</a:t>
            </a:fld>
            <a:endParaRPr lang="en-US"/>
          </a:p>
        </p:txBody>
      </p:sp>
    </p:spTree>
    <p:extLst>
      <p:ext uri="{BB962C8B-B14F-4D97-AF65-F5344CB8AC3E}">
        <p14:creationId xmlns:p14="http://schemas.microsoft.com/office/powerpoint/2010/main" val="28325240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B6BFF-DB0E-7C22-BFC1-F0B19921CE5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211B4A63-68A6-805F-740D-A3F367370B3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D9E598C-84EC-1F0D-A2F9-95FF43E74FE3}"/>
              </a:ext>
            </a:extLst>
          </p:cNvPr>
          <p:cNvSpPr>
            <a:spLocks noGrp="1"/>
          </p:cNvSpPr>
          <p:nvPr>
            <p:ph type="dt" sz="half" idx="10"/>
          </p:nvPr>
        </p:nvSpPr>
        <p:spPr/>
        <p:txBody>
          <a:bodyPr/>
          <a:lstStyle/>
          <a:p>
            <a:fld id="{FF0F6920-6625-C849-A39E-435A1F9BF842}" type="datetimeFigureOut">
              <a:rPr lang="en-US" smtClean="0"/>
              <a:t>6/14/22</a:t>
            </a:fld>
            <a:endParaRPr lang="en-US"/>
          </a:p>
        </p:txBody>
      </p:sp>
      <p:sp>
        <p:nvSpPr>
          <p:cNvPr id="5" name="Footer Placeholder 4">
            <a:extLst>
              <a:ext uri="{FF2B5EF4-FFF2-40B4-BE49-F238E27FC236}">
                <a16:creationId xmlns:a16="http://schemas.microsoft.com/office/drawing/2014/main" id="{5304C651-39FF-B0DB-6420-F54EADEBA4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A98542-E32A-B11A-54E9-F067D9BC480A}"/>
              </a:ext>
            </a:extLst>
          </p:cNvPr>
          <p:cNvSpPr>
            <a:spLocks noGrp="1"/>
          </p:cNvSpPr>
          <p:nvPr>
            <p:ph type="sldNum" sz="quarter" idx="12"/>
          </p:nvPr>
        </p:nvSpPr>
        <p:spPr/>
        <p:txBody>
          <a:bodyPr/>
          <a:lstStyle/>
          <a:p>
            <a:fld id="{3B5025F2-C2AF-8E41-9415-0D9B8E3939E1}" type="slidenum">
              <a:rPr lang="en-US" smtClean="0"/>
              <a:t>‹#›</a:t>
            </a:fld>
            <a:endParaRPr lang="en-US"/>
          </a:p>
        </p:txBody>
      </p:sp>
    </p:spTree>
    <p:extLst>
      <p:ext uri="{BB962C8B-B14F-4D97-AF65-F5344CB8AC3E}">
        <p14:creationId xmlns:p14="http://schemas.microsoft.com/office/powerpoint/2010/main" val="1897904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B9AC1-C001-B9FD-D7C5-6F3B1C84364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BA49170-CD92-D9B9-D651-E571198F7476}"/>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60A08EFF-53CE-F709-C68A-031F6B7E13A0}"/>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F5EFCE8D-5C3D-8CD5-A5D0-65CC7B93B345}"/>
              </a:ext>
            </a:extLst>
          </p:cNvPr>
          <p:cNvSpPr>
            <a:spLocks noGrp="1"/>
          </p:cNvSpPr>
          <p:nvPr>
            <p:ph type="dt" sz="half" idx="10"/>
          </p:nvPr>
        </p:nvSpPr>
        <p:spPr/>
        <p:txBody>
          <a:bodyPr/>
          <a:lstStyle/>
          <a:p>
            <a:fld id="{FF0F6920-6625-C849-A39E-435A1F9BF842}" type="datetimeFigureOut">
              <a:rPr lang="en-US" smtClean="0"/>
              <a:t>6/14/22</a:t>
            </a:fld>
            <a:endParaRPr lang="en-US"/>
          </a:p>
        </p:txBody>
      </p:sp>
      <p:sp>
        <p:nvSpPr>
          <p:cNvPr id="6" name="Footer Placeholder 5">
            <a:extLst>
              <a:ext uri="{FF2B5EF4-FFF2-40B4-BE49-F238E27FC236}">
                <a16:creationId xmlns:a16="http://schemas.microsoft.com/office/drawing/2014/main" id="{15534DFB-7240-3C4B-D713-3FB719CCF1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E8B0A9-2CA7-4923-E49E-E49966D33582}"/>
              </a:ext>
            </a:extLst>
          </p:cNvPr>
          <p:cNvSpPr>
            <a:spLocks noGrp="1"/>
          </p:cNvSpPr>
          <p:nvPr>
            <p:ph type="sldNum" sz="quarter" idx="12"/>
          </p:nvPr>
        </p:nvSpPr>
        <p:spPr/>
        <p:txBody>
          <a:bodyPr/>
          <a:lstStyle/>
          <a:p>
            <a:fld id="{3B5025F2-C2AF-8E41-9415-0D9B8E3939E1}" type="slidenum">
              <a:rPr lang="en-US" smtClean="0"/>
              <a:t>‹#›</a:t>
            </a:fld>
            <a:endParaRPr lang="en-US"/>
          </a:p>
        </p:txBody>
      </p:sp>
    </p:spTree>
    <p:extLst>
      <p:ext uri="{BB962C8B-B14F-4D97-AF65-F5344CB8AC3E}">
        <p14:creationId xmlns:p14="http://schemas.microsoft.com/office/powerpoint/2010/main" val="4220867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75CA4-CE93-2E01-DF33-B441A3A0FDFB}"/>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AD0860B-6405-4947-38FA-186D1C14194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DA7A9849-F14E-78D2-8891-7A45F2548E5E}"/>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996DB376-DFD8-9D6B-A659-0DDF74E36FA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70E6291-AD96-F062-F8E5-8390D068F2F8}"/>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11D9B957-8051-4A48-6DCD-A3240BCEE619}"/>
              </a:ext>
            </a:extLst>
          </p:cNvPr>
          <p:cNvSpPr>
            <a:spLocks noGrp="1"/>
          </p:cNvSpPr>
          <p:nvPr>
            <p:ph type="dt" sz="half" idx="10"/>
          </p:nvPr>
        </p:nvSpPr>
        <p:spPr/>
        <p:txBody>
          <a:bodyPr/>
          <a:lstStyle/>
          <a:p>
            <a:fld id="{FF0F6920-6625-C849-A39E-435A1F9BF842}" type="datetimeFigureOut">
              <a:rPr lang="en-US" smtClean="0"/>
              <a:t>6/14/22</a:t>
            </a:fld>
            <a:endParaRPr lang="en-US"/>
          </a:p>
        </p:txBody>
      </p:sp>
      <p:sp>
        <p:nvSpPr>
          <p:cNvPr id="8" name="Footer Placeholder 7">
            <a:extLst>
              <a:ext uri="{FF2B5EF4-FFF2-40B4-BE49-F238E27FC236}">
                <a16:creationId xmlns:a16="http://schemas.microsoft.com/office/drawing/2014/main" id="{E9032FC6-0909-0ABD-75C0-2F806F36A2A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1B1E73F-8045-D3A4-A6CF-C0BD5DE0BE07}"/>
              </a:ext>
            </a:extLst>
          </p:cNvPr>
          <p:cNvSpPr>
            <a:spLocks noGrp="1"/>
          </p:cNvSpPr>
          <p:nvPr>
            <p:ph type="sldNum" sz="quarter" idx="12"/>
          </p:nvPr>
        </p:nvSpPr>
        <p:spPr/>
        <p:txBody>
          <a:bodyPr/>
          <a:lstStyle/>
          <a:p>
            <a:fld id="{3B5025F2-C2AF-8E41-9415-0D9B8E3939E1}" type="slidenum">
              <a:rPr lang="en-US" smtClean="0"/>
              <a:t>‹#›</a:t>
            </a:fld>
            <a:endParaRPr lang="en-US"/>
          </a:p>
        </p:txBody>
      </p:sp>
    </p:spTree>
    <p:extLst>
      <p:ext uri="{BB962C8B-B14F-4D97-AF65-F5344CB8AC3E}">
        <p14:creationId xmlns:p14="http://schemas.microsoft.com/office/powerpoint/2010/main" val="21045045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ECA54-2AD6-7BC2-966E-86A47AC85E88}"/>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BF69D520-6C04-BF09-8210-397DB0183470}"/>
              </a:ext>
            </a:extLst>
          </p:cNvPr>
          <p:cNvSpPr>
            <a:spLocks noGrp="1"/>
          </p:cNvSpPr>
          <p:nvPr>
            <p:ph type="dt" sz="half" idx="10"/>
          </p:nvPr>
        </p:nvSpPr>
        <p:spPr/>
        <p:txBody>
          <a:bodyPr/>
          <a:lstStyle/>
          <a:p>
            <a:fld id="{FF0F6920-6625-C849-A39E-435A1F9BF842}" type="datetimeFigureOut">
              <a:rPr lang="en-US" smtClean="0"/>
              <a:t>6/14/22</a:t>
            </a:fld>
            <a:endParaRPr lang="en-US"/>
          </a:p>
        </p:txBody>
      </p:sp>
      <p:sp>
        <p:nvSpPr>
          <p:cNvPr id="4" name="Footer Placeholder 3">
            <a:extLst>
              <a:ext uri="{FF2B5EF4-FFF2-40B4-BE49-F238E27FC236}">
                <a16:creationId xmlns:a16="http://schemas.microsoft.com/office/drawing/2014/main" id="{686D7505-4A57-AD30-3AA4-B6CF01C2BC2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24FEDEF-CF67-140B-3B68-E5D6174D7326}"/>
              </a:ext>
            </a:extLst>
          </p:cNvPr>
          <p:cNvSpPr>
            <a:spLocks noGrp="1"/>
          </p:cNvSpPr>
          <p:nvPr>
            <p:ph type="sldNum" sz="quarter" idx="12"/>
          </p:nvPr>
        </p:nvSpPr>
        <p:spPr/>
        <p:txBody>
          <a:bodyPr/>
          <a:lstStyle/>
          <a:p>
            <a:fld id="{3B5025F2-C2AF-8E41-9415-0D9B8E3939E1}" type="slidenum">
              <a:rPr lang="en-US" smtClean="0"/>
              <a:t>‹#›</a:t>
            </a:fld>
            <a:endParaRPr lang="en-US"/>
          </a:p>
        </p:txBody>
      </p:sp>
    </p:spTree>
    <p:extLst>
      <p:ext uri="{BB962C8B-B14F-4D97-AF65-F5344CB8AC3E}">
        <p14:creationId xmlns:p14="http://schemas.microsoft.com/office/powerpoint/2010/main" val="3102494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7E30A5-F780-2A8D-D4ED-EF20F5E8C94B}"/>
              </a:ext>
            </a:extLst>
          </p:cNvPr>
          <p:cNvSpPr>
            <a:spLocks noGrp="1"/>
          </p:cNvSpPr>
          <p:nvPr>
            <p:ph type="dt" sz="half" idx="10"/>
          </p:nvPr>
        </p:nvSpPr>
        <p:spPr/>
        <p:txBody>
          <a:bodyPr/>
          <a:lstStyle/>
          <a:p>
            <a:fld id="{FF0F6920-6625-C849-A39E-435A1F9BF842}" type="datetimeFigureOut">
              <a:rPr lang="en-US" smtClean="0"/>
              <a:t>6/14/22</a:t>
            </a:fld>
            <a:endParaRPr lang="en-US"/>
          </a:p>
        </p:txBody>
      </p:sp>
      <p:sp>
        <p:nvSpPr>
          <p:cNvPr id="3" name="Footer Placeholder 2">
            <a:extLst>
              <a:ext uri="{FF2B5EF4-FFF2-40B4-BE49-F238E27FC236}">
                <a16:creationId xmlns:a16="http://schemas.microsoft.com/office/drawing/2014/main" id="{FA055F99-14B7-DA7A-C9E3-FF6F51569AA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B8D36A0-5841-76C6-B781-6771BE027A61}"/>
              </a:ext>
            </a:extLst>
          </p:cNvPr>
          <p:cNvSpPr>
            <a:spLocks noGrp="1"/>
          </p:cNvSpPr>
          <p:nvPr>
            <p:ph type="sldNum" sz="quarter" idx="12"/>
          </p:nvPr>
        </p:nvSpPr>
        <p:spPr/>
        <p:txBody>
          <a:bodyPr/>
          <a:lstStyle/>
          <a:p>
            <a:fld id="{3B5025F2-C2AF-8E41-9415-0D9B8E3939E1}" type="slidenum">
              <a:rPr lang="en-US" smtClean="0"/>
              <a:t>‹#›</a:t>
            </a:fld>
            <a:endParaRPr lang="en-US"/>
          </a:p>
        </p:txBody>
      </p:sp>
    </p:spTree>
    <p:extLst>
      <p:ext uri="{BB962C8B-B14F-4D97-AF65-F5344CB8AC3E}">
        <p14:creationId xmlns:p14="http://schemas.microsoft.com/office/powerpoint/2010/main" val="17912439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594A0-0277-ABB0-BE05-69317390916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BDC13D7C-43C2-09EE-8185-9FACF2D37B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5FB3BAA8-A1F2-77DD-A818-098F72470A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A3DB33F-DA73-ECDE-0F8C-1F5C90BA32DA}"/>
              </a:ext>
            </a:extLst>
          </p:cNvPr>
          <p:cNvSpPr>
            <a:spLocks noGrp="1"/>
          </p:cNvSpPr>
          <p:nvPr>
            <p:ph type="dt" sz="half" idx="10"/>
          </p:nvPr>
        </p:nvSpPr>
        <p:spPr/>
        <p:txBody>
          <a:bodyPr/>
          <a:lstStyle/>
          <a:p>
            <a:fld id="{FF0F6920-6625-C849-A39E-435A1F9BF842}" type="datetimeFigureOut">
              <a:rPr lang="en-US" smtClean="0"/>
              <a:t>6/14/22</a:t>
            </a:fld>
            <a:endParaRPr lang="en-US"/>
          </a:p>
        </p:txBody>
      </p:sp>
      <p:sp>
        <p:nvSpPr>
          <p:cNvPr id="6" name="Footer Placeholder 5">
            <a:extLst>
              <a:ext uri="{FF2B5EF4-FFF2-40B4-BE49-F238E27FC236}">
                <a16:creationId xmlns:a16="http://schemas.microsoft.com/office/drawing/2014/main" id="{44C6691A-3C24-314C-71BB-4A4065E9B4F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F1A147-64B0-AE9B-3AA7-3C7F0A9EA733}"/>
              </a:ext>
            </a:extLst>
          </p:cNvPr>
          <p:cNvSpPr>
            <a:spLocks noGrp="1"/>
          </p:cNvSpPr>
          <p:nvPr>
            <p:ph type="sldNum" sz="quarter" idx="12"/>
          </p:nvPr>
        </p:nvSpPr>
        <p:spPr/>
        <p:txBody>
          <a:bodyPr/>
          <a:lstStyle/>
          <a:p>
            <a:fld id="{3B5025F2-C2AF-8E41-9415-0D9B8E3939E1}" type="slidenum">
              <a:rPr lang="en-US" smtClean="0"/>
              <a:t>‹#›</a:t>
            </a:fld>
            <a:endParaRPr lang="en-US"/>
          </a:p>
        </p:txBody>
      </p:sp>
    </p:spTree>
    <p:extLst>
      <p:ext uri="{BB962C8B-B14F-4D97-AF65-F5344CB8AC3E}">
        <p14:creationId xmlns:p14="http://schemas.microsoft.com/office/powerpoint/2010/main" val="27179084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5C8A0-1623-4BAD-0523-5871720054C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50DF6F8-CAE5-AC60-C615-2169D003EA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8C873EC-D8F5-904A-C88D-E272BE7E84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7E0B6D6-C5A1-349B-8999-A281BFC48F02}"/>
              </a:ext>
            </a:extLst>
          </p:cNvPr>
          <p:cNvSpPr>
            <a:spLocks noGrp="1"/>
          </p:cNvSpPr>
          <p:nvPr>
            <p:ph type="dt" sz="half" idx="10"/>
          </p:nvPr>
        </p:nvSpPr>
        <p:spPr/>
        <p:txBody>
          <a:bodyPr/>
          <a:lstStyle/>
          <a:p>
            <a:fld id="{FF0F6920-6625-C849-A39E-435A1F9BF842}" type="datetimeFigureOut">
              <a:rPr lang="en-US" smtClean="0"/>
              <a:t>6/14/22</a:t>
            </a:fld>
            <a:endParaRPr lang="en-US"/>
          </a:p>
        </p:txBody>
      </p:sp>
      <p:sp>
        <p:nvSpPr>
          <p:cNvPr id="6" name="Footer Placeholder 5">
            <a:extLst>
              <a:ext uri="{FF2B5EF4-FFF2-40B4-BE49-F238E27FC236}">
                <a16:creationId xmlns:a16="http://schemas.microsoft.com/office/drawing/2014/main" id="{BBE620C4-6EF0-747D-BBEF-21FCE9ECDF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2E5EA6-C402-409F-B843-BCBBC1225813}"/>
              </a:ext>
            </a:extLst>
          </p:cNvPr>
          <p:cNvSpPr>
            <a:spLocks noGrp="1"/>
          </p:cNvSpPr>
          <p:nvPr>
            <p:ph type="sldNum" sz="quarter" idx="12"/>
          </p:nvPr>
        </p:nvSpPr>
        <p:spPr/>
        <p:txBody>
          <a:bodyPr/>
          <a:lstStyle/>
          <a:p>
            <a:fld id="{3B5025F2-C2AF-8E41-9415-0D9B8E3939E1}" type="slidenum">
              <a:rPr lang="en-US" smtClean="0"/>
              <a:t>‹#›</a:t>
            </a:fld>
            <a:endParaRPr lang="en-US"/>
          </a:p>
        </p:txBody>
      </p:sp>
    </p:spTree>
    <p:extLst>
      <p:ext uri="{BB962C8B-B14F-4D97-AF65-F5344CB8AC3E}">
        <p14:creationId xmlns:p14="http://schemas.microsoft.com/office/powerpoint/2010/main" val="41257833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636A96B-8AA2-BF9E-F552-BCA09BC4784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1A407D5-E527-B2F2-B0D7-3E60ABF235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AE2EEE3-B3B8-59CD-1807-D1256ED8F1D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0F6920-6625-C849-A39E-435A1F9BF842}" type="datetimeFigureOut">
              <a:rPr lang="en-US" smtClean="0"/>
              <a:t>6/14/22</a:t>
            </a:fld>
            <a:endParaRPr lang="en-US"/>
          </a:p>
        </p:txBody>
      </p:sp>
      <p:sp>
        <p:nvSpPr>
          <p:cNvPr id="5" name="Footer Placeholder 4">
            <a:extLst>
              <a:ext uri="{FF2B5EF4-FFF2-40B4-BE49-F238E27FC236}">
                <a16:creationId xmlns:a16="http://schemas.microsoft.com/office/drawing/2014/main" id="{8BAE1F5F-51DF-2B50-3CA9-1E92CD6F76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325E5B4-2203-0469-CAF4-CD082E4C138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5025F2-C2AF-8E41-9415-0D9B8E3939E1}" type="slidenum">
              <a:rPr lang="en-US" smtClean="0"/>
              <a:t>‹#›</a:t>
            </a:fld>
            <a:endParaRPr lang="en-US"/>
          </a:p>
        </p:txBody>
      </p:sp>
    </p:spTree>
    <p:extLst>
      <p:ext uri="{BB962C8B-B14F-4D97-AF65-F5344CB8AC3E}">
        <p14:creationId xmlns:p14="http://schemas.microsoft.com/office/powerpoint/2010/main" val="11613000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microsoft.com/office/2018/10/relationships/comments" Target="../comments/modernComment_103_80DBDA8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0.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9.png"/><Relationship Id="rId4" Type="http://schemas.microsoft.com/office/2018/10/relationships/comments" Target="../comments/modernComment_106_DA9630A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11.png"/><Relationship Id="rId4" Type="http://schemas.microsoft.com/office/2018/10/relationships/comments" Target="../comments/modernComment_111_13D2099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12.png"/><Relationship Id="rId4" Type="http://schemas.microsoft.com/office/2018/10/relationships/comments" Target="../comments/modernComment_107_8FACE7E7.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png"/><Relationship Id="rId5" Type="http://schemas.openxmlformats.org/officeDocument/2006/relationships/image" Target="../media/image13.png"/><Relationship Id="rId4" Type="http://schemas.microsoft.com/office/2018/10/relationships/comments" Target="../comments/modernComment_108_76B2C11E.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png"/><Relationship Id="rId5" Type="http://schemas.openxmlformats.org/officeDocument/2006/relationships/image" Target="../media/image14.png"/><Relationship Id="rId4" Type="http://schemas.microsoft.com/office/2018/10/relationships/comments" Target="../comments/modernComment_10A_10F1B0DC.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png"/><Relationship Id="rId5" Type="http://schemas.openxmlformats.org/officeDocument/2006/relationships/image" Target="../media/image15.png"/><Relationship Id="rId4" Type="http://schemas.microsoft.com/office/2018/10/relationships/comments" Target="../comments/modernComment_110_9FD4247B.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png"/><Relationship Id="rId5" Type="http://schemas.openxmlformats.org/officeDocument/2006/relationships/image" Target="../media/image16.png"/><Relationship Id="rId4" Type="http://schemas.microsoft.com/office/2018/10/relationships/comments" Target="../comments/modernComment_112_D9F31DAB.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png"/><Relationship Id="rId5" Type="http://schemas.openxmlformats.org/officeDocument/2006/relationships/image" Target="../media/image17.png"/><Relationship Id="rId4" Type="http://schemas.microsoft.com/office/2018/10/relationships/comments" Target="../comments/modernComment_10B_99FE6CB6.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19.png"/><Relationship Id="rId5" Type="http://schemas.openxmlformats.org/officeDocument/2006/relationships/image" Target="../media/image18.png"/><Relationship Id="rId4" Type="http://schemas.microsoft.com/office/2018/10/relationships/comments" Target="../comments/modernComment_113_97CF056E.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png"/><Relationship Id="rId4" Type="http://schemas.microsoft.com/office/2018/10/relationships/comments" Target="../comments/modernComment_10D_4A79476F.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microsoft.com/office/2018/10/relationships/comments" Target="../comments/modernComment_100_EDBDE2B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microsoft.com/office/2018/10/relationships/comments" Target="../comments/modernComment_104_D34F6139.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4.png"/><Relationship Id="rId4" Type="http://schemas.microsoft.com/office/2018/10/relationships/comments" Target="../comments/modernComment_102_1BA4EBB0.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7.png"/><Relationship Id="rId5" Type="http://schemas.openxmlformats.org/officeDocument/2006/relationships/image" Target="../media/image6.png"/><Relationship Id="rId4" Type="http://schemas.microsoft.com/office/2018/10/relationships/comments" Target="../comments/modernComment_10C_188B424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microsoft.com/office/2018/10/relationships/comments" Target="../comments/modernComment_10E_F2EBF6B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8.png"/><Relationship Id="rId4" Type="http://schemas.microsoft.com/office/2018/10/relationships/comments" Target="../comments/modernComment_10F_A353B919.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microsoft.com/office/2018/10/relationships/comments" Target="../comments/modernComment_105_7212191D.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Freeform: Shape 8">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Freeform: Shape 10">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DF8BAD-8BFE-D6A8-505E-6BFA03751479}"/>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7200" kern="1200" dirty="0">
                <a:solidFill>
                  <a:schemeClr val="tx1"/>
                </a:solidFill>
                <a:latin typeface="+mj-lt"/>
                <a:ea typeface="+mj-ea"/>
                <a:cs typeface="+mj-cs"/>
              </a:rPr>
              <a:t>Increasing </a:t>
            </a:r>
            <a:br>
              <a:rPr lang="en-US" sz="7200" kern="1200" dirty="0">
                <a:solidFill>
                  <a:schemeClr val="tx1"/>
                </a:solidFill>
                <a:latin typeface="+mj-lt"/>
                <a:ea typeface="+mj-ea"/>
                <a:cs typeface="+mj-cs"/>
              </a:rPr>
            </a:br>
            <a:r>
              <a:rPr lang="en-US" sz="7200" kern="1200" dirty="0">
                <a:solidFill>
                  <a:schemeClr val="tx1"/>
                </a:solidFill>
                <a:latin typeface="+mj-lt"/>
                <a:ea typeface="+mj-ea"/>
                <a:cs typeface="+mj-cs"/>
              </a:rPr>
              <a:t>Common Ratings</a:t>
            </a:r>
          </a:p>
        </p:txBody>
      </p:sp>
      <p:sp>
        <p:nvSpPr>
          <p:cNvPr id="13" name="Rectangle 12">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Audio Recording 13 Jun 2022 at 12:04:05 pm" descr="Audio Recording 13 Jun 2022 at 12:04:05 pm">
            <a:hlinkClick r:id="" action="ppaction://media"/>
            <a:extLst>
              <a:ext uri="{FF2B5EF4-FFF2-40B4-BE49-F238E27FC236}">
                <a16:creationId xmlns:a16="http://schemas.microsoft.com/office/drawing/2014/main" id="{BF9A2C4E-404E-1997-10C6-D9DFCC59AAE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161891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2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p:ext uri="{6950BFC3-D8DA-4A85-94F7-54DA5524770B}">
      <p188:commentRel xmlns:p188="http://schemas.microsoft.com/office/powerpoint/2018/8/main" r:id="rId4"/>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Text&#10;&#10;Description automatically generated">
            <a:extLst>
              <a:ext uri="{FF2B5EF4-FFF2-40B4-BE49-F238E27FC236}">
                <a16:creationId xmlns:a16="http://schemas.microsoft.com/office/drawing/2014/main" id="{1BAA38E2-E8EF-6B0A-792B-9E059700BA35}"/>
              </a:ext>
            </a:extLst>
          </p:cNvPr>
          <p:cNvPicPr>
            <a:picLocks noChangeAspect="1"/>
          </p:cNvPicPr>
          <p:nvPr/>
        </p:nvPicPr>
        <p:blipFill>
          <a:blip r:embed="rId5"/>
          <a:stretch>
            <a:fillRect/>
          </a:stretch>
        </p:blipFill>
        <p:spPr>
          <a:xfrm>
            <a:off x="857250" y="842736"/>
            <a:ext cx="9761951" cy="1422400"/>
          </a:xfrm>
          <a:prstGeom prst="rect">
            <a:avLst/>
          </a:prstGeom>
        </p:spPr>
      </p:pic>
      <p:pic>
        <p:nvPicPr>
          <p:cNvPr id="2" name="Audio Recording 13 Jun 2022 at 2:09:56 pm" descr="Audio Recording 13 Jun 2022 at 2:09:56 pm">
            <a:hlinkClick r:id="" action="ppaction://media"/>
            <a:extLst>
              <a:ext uri="{FF2B5EF4-FFF2-40B4-BE49-F238E27FC236}">
                <a16:creationId xmlns:a16="http://schemas.microsoft.com/office/drawing/2014/main" id="{B3B2FCB3-B72A-E42C-A1AD-7033EFABDFF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689600" y="3022600"/>
            <a:ext cx="812800" cy="812800"/>
          </a:xfrm>
          <a:prstGeom prst="rect">
            <a:avLst/>
          </a:prstGeom>
        </p:spPr>
      </p:pic>
      <p:pic>
        <p:nvPicPr>
          <p:cNvPr id="4" name="Picture 3" descr="Text&#10;&#10;Description automatically generated">
            <a:extLst>
              <a:ext uri="{FF2B5EF4-FFF2-40B4-BE49-F238E27FC236}">
                <a16:creationId xmlns:a16="http://schemas.microsoft.com/office/drawing/2014/main" id="{44FCE8A4-304E-6CA2-76DF-451D5E0AF83F}"/>
              </a:ext>
            </a:extLst>
          </p:cNvPr>
          <p:cNvPicPr>
            <a:picLocks noChangeAspect="1"/>
          </p:cNvPicPr>
          <p:nvPr/>
        </p:nvPicPr>
        <p:blipFill>
          <a:blip r:embed="rId7"/>
          <a:stretch>
            <a:fillRect/>
          </a:stretch>
        </p:blipFill>
        <p:spPr>
          <a:xfrm>
            <a:off x="1017411" y="4275364"/>
            <a:ext cx="9728200" cy="1739900"/>
          </a:xfrm>
          <a:prstGeom prst="rect">
            <a:avLst/>
          </a:prstGeom>
        </p:spPr>
      </p:pic>
    </p:spTree>
    <p:extLst>
      <p:ext uri="{BB962C8B-B14F-4D97-AF65-F5344CB8AC3E}">
        <p14:creationId xmlns:p14="http://schemas.microsoft.com/office/powerpoint/2010/main" val="3667275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8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6950BFC3-D8DA-4A85-94F7-54DA5524770B}">
      <p188:commentRel xmlns:p188="http://schemas.microsoft.com/office/powerpoint/2018/8/main" r:id="rId4"/>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Text&#10;&#10;Description automatically generated">
            <a:extLst>
              <a:ext uri="{FF2B5EF4-FFF2-40B4-BE49-F238E27FC236}">
                <a16:creationId xmlns:a16="http://schemas.microsoft.com/office/drawing/2014/main" id="{7954AEE4-2527-686C-90A9-6E8B8F851596}"/>
              </a:ext>
            </a:extLst>
          </p:cNvPr>
          <p:cNvPicPr>
            <a:picLocks noChangeAspect="1"/>
          </p:cNvPicPr>
          <p:nvPr/>
        </p:nvPicPr>
        <p:blipFill>
          <a:blip r:embed="rId5"/>
          <a:stretch>
            <a:fillRect/>
          </a:stretch>
        </p:blipFill>
        <p:spPr>
          <a:xfrm>
            <a:off x="0" y="2244265"/>
            <a:ext cx="12192000" cy="2369470"/>
          </a:xfrm>
          <a:prstGeom prst="rect">
            <a:avLst/>
          </a:prstGeom>
        </p:spPr>
      </p:pic>
      <p:pic>
        <p:nvPicPr>
          <p:cNvPr id="7" name="Audio Recording 15 Jun 2022 at 9:15:22 am" descr="Audio Recording 15 Jun 2022 at 9:15:22 am">
            <a:hlinkClick r:id="" action="ppaction://media"/>
            <a:extLst>
              <a:ext uri="{FF2B5EF4-FFF2-40B4-BE49-F238E27FC236}">
                <a16:creationId xmlns:a16="http://schemas.microsoft.com/office/drawing/2014/main" id="{AFEEA4A4-B33A-92AA-7FB2-FAAD0EE04C5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3253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79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extLst>
    <p:ext uri="{6950BFC3-D8DA-4A85-94F7-54DA5524770B}">
      <p188:commentRel xmlns:p188="http://schemas.microsoft.com/office/powerpoint/2018/8/main" r:id="rId4"/>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F9580C6-50FE-7EB0-E09E-B45DA5C43B20}"/>
              </a:ext>
            </a:extLst>
          </p:cNvPr>
          <p:cNvPicPr>
            <a:picLocks noChangeAspect="1"/>
          </p:cNvPicPr>
          <p:nvPr/>
        </p:nvPicPr>
        <p:blipFill>
          <a:blip r:embed="rId5"/>
          <a:stretch>
            <a:fillRect/>
          </a:stretch>
        </p:blipFill>
        <p:spPr>
          <a:xfrm>
            <a:off x="710293" y="2181677"/>
            <a:ext cx="11020732" cy="1040493"/>
          </a:xfrm>
          <a:prstGeom prst="rect">
            <a:avLst/>
          </a:prstGeom>
        </p:spPr>
      </p:pic>
      <p:pic>
        <p:nvPicPr>
          <p:cNvPr id="2" name="Audio Recording 13 Jun 2022 at 2:13:00 pm" descr="Audio Recording 13 Jun 2022 at 2:13:00 pm">
            <a:hlinkClick r:id="" action="ppaction://media"/>
            <a:extLst>
              <a:ext uri="{FF2B5EF4-FFF2-40B4-BE49-F238E27FC236}">
                <a16:creationId xmlns:a16="http://schemas.microsoft.com/office/drawing/2014/main" id="{E08A1F6D-12D7-5B3B-258E-9C98DE4C807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410473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2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6950BFC3-D8DA-4A85-94F7-54DA5524770B}">
      <p188:commentRel xmlns:p188="http://schemas.microsoft.com/office/powerpoint/2018/8/main" r:id="rId4"/>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Text&#10;&#10;Description automatically generated">
            <a:extLst>
              <a:ext uri="{FF2B5EF4-FFF2-40B4-BE49-F238E27FC236}">
                <a16:creationId xmlns:a16="http://schemas.microsoft.com/office/drawing/2014/main" id="{AE9D32D6-D344-F6F7-1E84-ACA67FEF9B96}"/>
              </a:ext>
            </a:extLst>
          </p:cNvPr>
          <p:cNvPicPr>
            <a:picLocks noChangeAspect="1"/>
          </p:cNvPicPr>
          <p:nvPr/>
        </p:nvPicPr>
        <p:blipFill>
          <a:blip r:embed="rId5"/>
          <a:stretch>
            <a:fillRect/>
          </a:stretch>
        </p:blipFill>
        <p:spPr>
          <a:xfrm>
            <a:off x="2076359" y="0"/>
            <a:ext cx="8039282" cy="6858000"/>
          </a:xfrm>
          <a:prstGeom prst="rect">
            <a:avLst/>
          </a:prstGeom>
        </p:spPr>
      </p:pic>
      <p:pic>
        <p:nvPicPr>
          <p:cNvPr id="3" name="Audio Recording 13 Jun 2022 at 3:24:23 pm" descr="Audio Recording 13 Jun 2022 at 3:24:23 pm">
            <a:hlinkClick r:id="" action="ppaction://media"/>
            <a:extLst>
              <a:ext uri="{FF2B5EF4-FFF2-40B4-BE49-F238E27FC236}">
                <a16:creationId xmlns:a16="http://schemas.microsoft.com/office/drawing/2014/main" id="{F33E2A9D-0EFC-9C6E-0E54-24DAF8C5AC5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1991426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03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p:ext uri="{6950BFC3-D8DA-4A85-94F7-54DA5524770B}">
      <p188:commentRel xmlns:p188="http://schemas.microsoft.com/office/powerpoint/2018/8/main" r:id="rId4"/>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08DC3E6-AE53-A3B9-33C4-7988144D2FFD}"/>
              </a:ext>
            </a:extLst>
          </p:cNvPr>
          <p:cNvPicPr>
            <a:picLocks noChangeAspect="1"/>
          </p:cNvPicPr>
          <p:nvPr/>
        </p:nvPicPr>
        <p:blipFill>
          <a:blip r:embed="rId5"/>
          <a:stretch>
            <a:fillRect/>
          </a:stretch>
        </p:blipFill>
        <p:spPr>
          <a:xfrm>
            <a:off x="0" y="1163276"/>
            <a:ext cx="12192000" cy="4531447"/>
          </a:xfrm>
          <a:prstGeom prst="rect">
            <a:avLst/>
          </a:prstGeom>
        </p:spPr>
      </p:pic>
      <p:pic>
        <p:nvPicPr>
          <p:cNvPr id="2" name="Audio Recording 13 Jun 2022 at 3:05:44 pm" descr="Audio Recording 13 Jun 2022 at 3:05:44 pm">
            <a:hlinkClick r:id="" action="ppaction://media"/>
            <a:extLst>
              <a:ext uri="{FF2B5EF4-FFF2-40B4-BE49-F238E27FC236}">
                <a16:creationId xmlns:a16="http://schemas.microsoft.com/office/drawing/2014/main" id="{07FA7505-08B3-2109-C133-AC9A512945F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84274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1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6950BFC3-D8DA-4A85-94F7-54DA5524770B}">
      <p188:commentRel xmlns:p188="http://schemas.microsoft.com/office/powerpoint/2018/8/main" r:id="rId4"/>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ext&#10;&#10;Description automatically generated">
            <a:extLst>
              <a:ext uri="{FF2B5EF4-FFF2-40B4-BE49-F238E27FC236}">
                <a16:creationId xmlns:a16="http://schemas.microsoft.com/office/drawing/2014/main" id="{79BDB5AC-7626-8A32-A076-A8FEBC56F38F}"/>
              </a:ext>
            </a:extLst>
          </p:cNvPr>
          <p:cNvPicPr>
            <a:picLocks noChangeAspect="1"/>
          </p:cNvPicPr>
          <p:nvPr/>
        </p:nvPicPr>
        <p:blipFill>
          <a:blip r:embed="rId5"/>
          <a:stretch>
            <a:fillRect/>
          </a:stretch>
        </p:blipFill>
        <p:spPr>
          <a:xfrm>
            <a:off x="2497882" y="0"/>
            <a:ext cx="7196235" cy="6858000"/>
          </a:xfrm>
          <a:prstGeom prst="rect">
            <a:avLst/>
          </a:prstGeom>
        </p:spPr>
      </p:pic>
      <p:pic>
        <p:nvPicPr>
          <p:cNvPr id="7" name="Audio Recording 15 Jun 2022 at 9:18:12 am" descr="Audio Recording 15 Jun 2022 at 9:18:12 am">
            <a:hlinkClick r:id="" action="ppaction://media"/>
            <a:extLst>
              <a:ext uri="{FF2B5EF4-FFF2-40B4-BE49-F238E27FC236}">
                <a16:creationId xmlns:a16="http://schemas.microsoft.com/office/drawing/2014/main" id="{75726910-F1EF-681E-4267-5287DC91D2A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681480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44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extLst>
    <p:ext uri="{6950BFC3-D8DA-4A85-94F7-54DA5524770B}">
      <p188:commentRel xmlns:p188="http://schemas.microsoft.com/office/powerpoint/2018/8/main" r:id="rId4"/>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0AC376B-0B77-206B-2884-B53C14DD5E6B}"/>
              </a:ext>
            </a:extLst>
          </p:cNvPr>
          <p:cNvPicPr>
            <a:picLocks noChangeAspect="1"/>
          </p:cNvPicPr>
          <p:nvPr/>
        </p:nvPicPr>
        <p:blipFill>
          <a:blip r:embed="rId5"/>
          <a:stretch>
            <a:fillRect/>
          </a:stretch>
        </p:blipFill>
        <p:spPr>
          <a:xfrm>
            <a:off x="0" y="2876492"/>
            <a:ext cx="12192000" cy="1105015"/>
          </a:xfrm>
          <a:prstGeom prst="rect">
            <a:avLst/>
          </a:prstGeom>
        </p:spPr>
      </p:pic>
      <p:pic>
        <p:nvPicPr>
          <p:cNvPr id="6" name="Audio Recording 15 Jun 2022 at 9:22:50 am" descr="Audio Recording 15 Jun 2022 at 9:22:50 am">
            <a:hlinkClick r:id="" action="ppaction://media"/>
            <a:extLst>
              <a:ext uri="{FF2B5EF4-FFF2-40B4-BE49-F238E27FC236}">
                <a16:creationId xmlns:a16="http://schemas.microsoft.com/office/drawing/2014/main" id="{0DB5AA89-1ADE-5BE2-D342-BACE14881E1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656588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9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extLst>
    <p:ext uri="{6950BFC3-D8DA-4A85-94F7-54DA5524770B}">
      <p188:commentRel xmlns:p188="http://schemas.microsoft.com/office/powerpoint/2018/8/main" r:id="rId4"/>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Text&#10;&#10;Description automatically generated">
            <a:extLst>
              <a:ext uri="{FF2B5EF4-FFF2-40B4-BE49-F238E27FC236}">
                <a16:creationId xmlns:a16="http://schemas.microsoft.com/office/drawing/2014/main" id="{97284E68-CE02-623E-0F1F-0BA43C0BF8F6}"/>
              </a:ext>
            </a:extLst>
          </p:cNvPr>
          <p:cNvPicPr>
            <a:picLocks noChangeAspect="1"/>
          </p:cNvPicPr>
          <p:nvPr/>
        </p:nvPicPr>
        <p:blipFill>
          <a:blip r:embed="rId5"/>
          <a:stretch>
            <a:fillRect/>
          </a:stretch>
        </p:blipFill>
        <p:spPr>
          <a:xfrm>
            <a:off x="770659" y="0"/>
            <a:ext cx="10650682" cy="6858000"/>
          </a:xfrm>
          <a:prstGeom prst="rect">
            <a:avLst/>
          </a:prstGeom>
        </p:spPr>
      </p:pic>
      <p:pic>
        <p:nvPicPr>
          <p:cNvPr id="12" name="Audio Recording 15 Jun 2022 at 9:43:34 am" descr="Audio Recording 15 Jun 2022 at 9:43:34 am">
            <a:hlinkClick r:id="" action="ppaction://media"/>
            <a:extLst>
              <a:ext uri="{FF2B5EF4-FFF2-40B4-BE49-F238E27FC236}">
                <a16:creationId xmlns:a16="http://schemas.microsoft.com/office/drawing/2014/main" id="{EFFAC995-4883-502A-2BB2-DC05307DBAC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583588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640"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extLst>
    <p:ext uri="{6950BFC3-D8DA-4A85-94F7-54DA5524770B}">
      <p188:commentRel xmlns:p188="http://schemas.microsoft.com/office/powerpoint/2018/8/main" r:id="rId4"/>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Text&#10;&#10;Description automatically generated">
            <a:extLst>
              <a:ext uri="{FF2B5EF4-FFF2-40B4-BE49-F238E27FC236}">
                <a16:creationId xmlns:a16="http://schemas.microsoft.com/office/drawing/2014/main" id="{9AD3D1F8-1AAC-4660-485F-8A02D616FFDB}"/>
              </a:ext>
            </a:extLst>
          </p:cNvPr>
          <p:cNvPicPr>
            <a:picLocks noChangeAspect="1"/>
          </p:cNvPicPr>
          <p:nvPr/>
        </p:nvPicPr>
        <p:blipFill>
          <a:blip r:embed="rId5"/>
          <a:stretch>
            <a:fillRect/>
          </a:stretch>
        </p:blipFill>
        <p:spPr>
          <a:xfrm>
            <a:off x="1332015" y="0"/>
            <a:ext cx="9065051" cy="5175705"/>
          </a:xfrm>
          <a:prstGeom prst="rect">
            <a:avLst/>
          </a:prstGeom>
        </p:spPr>
      </p:pic>
      <p:pic>
        <p:nvPicPr>
          <p:cNvPr id="11" name="Picture 10">
            <a:extLst>
              <a:ext uri="{FF2B5EF4-FFF2-40B4-BE49-F238E27FC236}">
                <a16:creationId xmlns:a16="http://schemas.microsoft.com/office/drawing/2014/main" id="{69BA6EAF-1F8C-A348-1BF8-E40E20D1AFA3}"/>
              </a:ext>
            </a:extLst>
          </p:cNvPr>
          <p:cNvPicPr>
            <a:picLocks noChangeAspect="1"/>
          </p:cNvPicPr>
          <p:nvPr/>
        </p:nvPicPr>
        <p:blipFill>
          <a:blip r:embed="rId6"/>
          <a:stretch>
            <a:fillRect/>
          </a:stretch>
        </p:blipFill>
        <p:spPr>
          <a:xfrm>
            <a:off x="2784790" y="5832828"/>
            <a:ext cx="6159500" cy="520700"/>
          </a:xfrm>
          <a:prstGeom prst="rect">
            <a:avLst/>
          </a:prstGeom>
        </p:spPr>
      </p:pic>
      <p:pic>
        <p:nvPicPr>
          <p:cNvPr id="12" name="Audio Recording 15 Jun 2022 at 9:51:14 am" descr="Audio Recording 15 Jun 2022 at 9:51:14 am">
            <a:hlinkClick r:id="" action="ppaction://media"/>
            <a:extLst>
              <a:ext uri="{FF2B5EF4-FFF2-40B4-BE49-F238E27FC236}">
                <a16:creationId xmlns:a16="http://schemas.microsoft.com/office/drawing/2014/main" id="{2335D98F-3329-C302-A516-80D9042039E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546926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424"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extLst>
    <p:ext uri="{6950BFC3-D8DA-4A85-94F7-54DA5524770B}">
      <p188:commentRel xmlns:p188="http://schemas.microsoft.com/office/powerpoint/2018/8/main" r:id="rId4"/>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975C138-C1B7-ACB1-012D-2DF60040AA4F}"/>
              </a:ext>
            </a:extLst>
          </p:cNvPr>
          <p:cNvPicPr>
            <a:picLocks noChangeAspect="1"/>
          </p:cNvPicPr>
          <p:nvPr/>
        </p:nvPicPr>
        <p:blipFill>
          <a:blip r:embed="rId5"/>
          <a:stretch>
            <a:fillRect/>
          </a:stretch>
        </p:blipFill>
        <p:spPr>
          <a:xfrm>
            <a:off x="1177097" y="0"/>
            <a:ext cx="9837805" cy="6858000"/>
          </a:xfrm>
          <a:prstGeom prst="rect">
            <a:avLst/>
          </a:prstGeom>
        </p:spPr>
      </p:pic>
      <p:pic>
        <p:nvPicPr>
          <p:cNvPr id="5" name="Audio Recording 13 Jun 2022 at 12:06:18 pm" descr="Audio Recording 13 Jun 2022 at 12:06:18 pm">
            <a:hlinkClick r:id="" action="ppaction://media"/>
            <a:extLst>
              <a:ext uri="{FF2B5EF4-FFF2-40B4-BE49-F238E27FC236}">
                <a16:creationId xmlns:a16="http://schemas.microsoft.com/office/drawing/2014/main" id="{693B92D1-64ED-8C84-D883-3A5E5C2C800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1249462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6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extLst>
    <p:ext uri="{6950BFC3-D8DA-4A85-94F7-54DA5524770B}">
      <p188:commentRel xmlns:p188="http://schemas.microsoft.com/office/powerpoint/2018/8/main" r:id="rId4"/>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2213EF-6C27-303A-287B-2529FE7DE488}"/>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652CAC24-FC81-57B3-B914-60A7848FF228}"/>
              </a:ext>
            </a:extLst>
          </p:cNvPr>
          <p:cNvSpPr>
            <a:spLocks noGrp="1"/>
          </p:cNvSpPr>
          <p:nvPr>
            <p:ph type="subTitle" idx="1"/>
          </p:nvPr>
        </p:nvSpPr>
        <p:spPr/>
        <p:txBody>
          <a:bodyPr/>
          <a:lstStyle/>
          <a:p>
            <a:endParaRPr lang="en-US"/>
          </a:p>
        </p:txBody>
      </p:sp>
      <p:pic>
        <p:nvPicPr>
          <p:cNvPr id="4" name="Picture 3">
            <a:extLst>
              <a:ext uri="{FF2B5EF4-FFF2-40B4-BE49-F238E27FC236}">
                <a16:creationId xmlns:a16="http://schemas.microsoft.com/office/drawing/2014/main" id="{C09E63DB-EAA0-22D4-6325-A76A1E1EF578}"/>
              </a:ext>
            </a:extLst>
          </p:cNvPr>
          <p:cNvPicPr>
            <a:picLocks noChangeAspect="1"/>
          </p:cNvPicPr>
          <p:nvPr/>
        </p:nvPicPr>
        <p:blipFill>
          <a:blip r:embed="rId5"/>
          <a:stretch>
            <a:fillRect/>
          </a:stretch>
        </p:blipFill>
        <p:spPr>
          <a:xfrm>
            <a:off x="1498480" y="0"/>
            <a:ext cx="9195039" cy="6858000"/>
          </a:xfrm>
          <a:prstGeom prst="rect">
            <a:avLst/>
          </a:prstGeom>
        </p:spPr>
      </p:pic>
      <p:pic>
        <p:nvPicPr>
          <p:cNvPr id="5" name="Audio Recording 13 Jun 2022 at 12:11:54 pm" descr="Audio Recording 13 Jun 2022 at 12:11:54 pm">
            <a:hlinkClick r:id="" action="ppaction://media"/>
            <a:extLst>
              <a:ext uri="{FF2B5EF4-FFF2-40B4-BE49-F238E27FC236}">
                <a16:creationId xmlns:a16="http://schemas.microsoft.com/office/drawing/2014/main" id="{663CBFDB-EDA7-B7EE-8AC7-D90C39A0706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988644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81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extLst>
    <p:ext uri="{6950BFC3-D8DA-4A85-94F7-54DA5524770B}">
      <p188:commentRel xmlns:p188="http://schemas.microsoft.com/office/powerpoint/2018/8/main" r:id="rId4"/>
    </p:ext>
  </p:extLs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Freeform: Shape 8">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Freeform: Shape 10">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DF8BAD-8BFE-D6A8-505E-6BFA03751479}"/>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5600" kern="1200">
                <a:solidFill>
                  <a:schemeClr val="tx1"/>
                </a:solidFill>
                <a:latin typeface="+mj-lt"/>
                <a:ea typeface="+mj-ea"/>
                <a:cs typeface="+mj-cs"/>
              </a:rPr>
              <a:t>Similarity Computation </a:t>
            </a:r>
            <a:br>
              <a:rPr lang="en-US" sz="5600" kern="1200">
                <a:solidFill>
                  <a:schemeClr val="tx1"/>
                </a:solidFill>
                <a:latin typeface="+mj-lt"/>
                <a:ea typeface="+mj-ea"/>
                <a:cs typeface="+mj-cs"/>
              </a:rPr>
            </a:br>
            <a:r>
              <a:rPr lang="en-US" sz="4000" kern="1200">
                <a:solidFill>
                  <a:schemeClr val="tx1"/>
                </a:solidFill>
                <a:latin typeface="+mj-lt"/>
                <a:ea typeface="+mj-ea"/>
                <a:cs typeface="+mj-cs"/>
              </a:rPr>
              <a:t>Using </a:t>
            </a:r>
            <a:br>
              <a:rPr lang="en-US" sz="4000" kern="1200">
                <a:solidFill>
                  <a:schemeClr val="tx1"/>
                </a:solidFill>
                <a:latin typeface="+mj-lt"/>
                <a:ea typeface="+mj-ea"/>
                <a:cs typeface="+mj-cs"/>
              </a:rPr>
            </a:br>
            <a:r>
              <a:rPr lang="en-US" sz="4000" kern="1200">
                <a:solidFill>
                  <a:schemeClr val="tx1"/>
                </a:solidFill>
                <a:latin typeface="+mj-lt"/>
                <a:ea typeface="+mj-ea"/>
                <a:cs typeface="+mj-cs"/>
              </a:rPr>
              <a:t>Popularity Significance Weights</a:t>
            </a:r>
          </a:p>
        </p:txBody>
      </p:sp>
      <p:sp>
        <p:nvSpPr>
          <p:cNvPr id="13" name="Rectangle 12">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Audio Recording 13 Jun 2022 at 12:16:18 pm" descr="Audio Recording 13 Jun 2022 at 12:16:18 pm">
            <a:hlinkClick r:id="" action="ppaction://media"/>
            <a:extLst>
              <a:ext uri="{FF2B5EF4-FFF2-40B4-BE49-F238E27FC236}">
                <a16:creationId xmlns:a16="http://schemas.microsoft.com/office/drawing/2014/main" id="{4978CFF6-D3FE-217C-CF08-CAD95114596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545194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75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4"/>
                </p:tgtEl>
              </p:cMediaNode>
            </p:audio>
          </p:childTnLst>
        </p:cTn>
      </p:par>
    </p:tnLst>
    <p:bldLst>
      <p:bldP spid="2" grpId="0"/>
    </p:bldLst>
  </p:timing>
  <p:extLst>
    <p:ext uri="{6950BFC3-D8DA-4A85-94F7-54DA5524770B}">
      <p188:commentRel xmlns:p188="http://schemas.microsoft.com/office/powerpoint/2018/8/main" r:id="rId4"/>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59CDC-11EB-3A9A-0010-41FD71F50646}"/>
              </a:ext>
            </a:extLst>
          </p:cNvPr>
          <p:cNvSpPr>
            <a:spLocks noGrp="1"/>
          </p:cNvSpPr>
          <p:nvPr>
            <p:ph type="title"/>
          </p:nvPr>
        </p:nvSpPr>
        <p:spPr/>
        <p:txBody>
          <a:bodyPr/>
          <a:lstStyle/>
          <a:p>
            <a:r>
              <a:rPr lang="en-US"/>
              <a:t>Popularity Significance Weights</a:t>
            </a:r>
          </a:p>
        </p:txBody>
      </p:sp>
      <p:pic>
        <p:nvPicPr>
          <p:cNvPr id="9" name="Content Placeholder 8" descr="Chart, line chart&#10;&#10;Description automatically generated">
            <a:extLst>
              <a:ext uri="{FF2B5EF4-FFF2-40B4-BE49-F238E27FC236}">
                <a16:creationId xmlns:a16="http://schemas.microsoft.com/office/drawing/2014/main" id="{2B1908B9-7A43-0719-3C29-C57BCFF5E828}"/>
              </a:ext>
            </a:extLst>
          </p:cNvPr>
          <p:cNvPicPr>
            <a:picLocks noGrp="1" noChangeAspect="1"/>
          </p:cNvPicPr>
          <p:nvPr>
            <p:ph idx="1"/>
          </p:nvPr>
        </p:nvPicPr>
        <p:blipFill>
          <a:blip r:embed="rId5"/>
          <a:stretch>
            <a:fillRect/>
          </a:stretch>
        </p:blipFill>
        <p:spPr>
          <a:xfrm>
            <a:off x="397220" y="247405"/>
            <a:ext cx="11397559" cy="6218569"/>
          </a:xfrm>
        </p:spPr>
      </p:pic>
      <p:pic>
        <p:nvPicPr>
          <p:cNvPr id="10" name="Picture 9">
            <a:extLst>
              <a:ext uri="{FF2B5EF4-FFF2-40B4-BE49-F238E27FC236}">
                <a16:creationId xmlns:a16="http://schemas.microsoft.com/office/drawing/2014/main" id="{FE537393-7229-00D2-FA59-0B603C4404B7}"/>
              </a:ext>
            </a:extLst>
          </p:cNvPr>
          <p:cNvPicPr>
            <a:picLocks noChangeAspect="1"/>
          </p:cNvPicPr>
          <p:nvPr/>
        </p:nvPicPr>
        <p:blipFill>
          <a:blip r:embed="rId6"/>
          <a:stretch>
            <a:fillRect/>
          </a:stretch>
        </p:blipFill>
        <p:spPr>
          <a:xfrm>
            <a:off x="5574461" y="5283153"/>
            <a:ext cx="1485900" cy="304800"/>
          </a:xfrm>
          <a:prstGeom prst="rect">
            <a:avLst/>
          </a:prstGeom>
        </p:spPr>
      </p:pic>
      <p:sp>
        <p:nvSpPr>
          <p:cNvPr id="3" name="TextBox 2">
            <a:extLst>
              <a:ext uri="{FF2B5EF4-FFF2-40B4-BE49-F238E27FC236}">
                <a16:creationId xmlns:a16="http://schemas.microsoft.com/office/drawing/2014/main" id="{F81B9A2D-7604-9FD9-91CA-133265559B20}"/>
              </a:ext>
            </a:extLst>
          </p:cNvPr>
          <p:cNvSpPr txBox="1"/>
          <p:nvPr/>
        </p:nvSpPr>
        <p:spPr>
          <a:xfrm>
            <a:off x="6733790" y="107747"/>
            <a:ext cx="929165" cy="369332"/>
          </a:xfrm>
          <a:prstGeom prst="rect">
            <a:avLst/>
          </a:prstGeom>
          <a:noFill/>
        </p:spPr>
        <p:txBody>
          <a:bodyPr wrap="none" rtlCol="0">
            <a:spAutoFit/>
          </a:bodyPr>
          <a:lstStyle/>
          <a:p>
            <a:r>
              <a:rPr lang="en-US" dirty="0"/>
              <a:t>(sorted)</a:t>
            </a:r>
          </a:p>
        </p:txBody>
      </p:sp>
      <p:pic>
        <p:nvPicPr>
          <p:cNvPr id="5" name="Audio Recording 13 Jun 2022 at 12:17:38 pm" descr="Audio Recording 13 Jun 2022 at 12:17:38 pm">
            <a:hlinkClick r:id="" action="ppaction://media"/>
            <a:extLst>
              <a:ext uri="{FF2B5EF4-FFF2-40B4-BE49-F238E27FC236}">
                <a16:creationId xmlns:a16="http://schemas.microsoft.com/office/drawing/2014/main" id="{64D02526-353E-ED2F-642F-CE23993B546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463793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13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extLst>
    <p:ext uri="{6950BFC3-D8DA-4A85-94F7-54DA5524770B}">
      <p188:commentRel xmlns:p188="http://schemas.microsoft.com/office/powerpoint/2018/8/main" r:id="rId4"/>
    </p:ext>
  </p:extLs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9">
            <a:extLst>
              <a:ext uri="{FF2B5EF4-FFF2-40B4-BE49-F238E27FC236}">
                <a16:creationId xmlns:a16="http://schemas.microsoft.com/office/drawing/2014/main" id="{EE5F705A-5E81-4B3A-8EF4-911982DB31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9736EDC-574B-64F2-CCA2-434EF25A8F2C}"/>
              </a:ext>
            </a:extLst>
          </p:cNvPr>
          <p:cNvPicPr>
            <a:picLocks noChangeAspect="1"/>
          </p:cNvPicPr>
          <p:nvPr/>
        </p:nvPicPr>
        <p:blipFill>
          <a:blip r:embed="rId5">
            <a:duotone>
              <a:prstClr val="black"/>
              <a:prstClr val="white"/>
            </a:duotone>
          </a:blip>
          <a:stretch>
            <a:fillRect/>
          </a:stretch>
        </p:blipFill>
        <p:spPr>
          <a:xfrm>
            <a:off x="488455" y="3026229"/>
            <a:ext cx="4165942" cy="656136"/>
          </a:xfrm>
          <a:prstGeom prst="rect">
            <a:avLst/>
          </a:prstGeom>
        </p:spPr>
      </p:pic>
      <p:sp>
        <p:nvSpPr>
          <p:cNvPr id="12" name="Freeform: Shape 11">
            <a:extLst>
              <a:ext uri="{FF2B5EF4-FFF2-40B4-BE49-F238E27FC236}">
                <a16:creationId xmlns:a16="http://schemas.microsoft.com/office/drawing/2014/main" id="{AD8F92D9-1751-4ABF-9CB7-D198C9A05A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9067" y="0"/>
            <a:ext cx="1715241" cy="6858000"/>
          </a:xfrm>
          <a:custGeom>
            <a:avLst/>
            <a:gdLst>
              <a:gd name="connsiteX0" fmla="*/ 1619628 w 1715241"/>
              <a:gd name="connsiteY0" fmla="*/ 0 h 6858000"/>
              <a:gd name="connsiteX1" fmla="*/ 1715241 w 1715241"/>
              <a:gd name="connsiteY1" fmla="*/ 0 h 6858000"/>
              <a:gd name="connsiteX2" fmla="*/ 1711235 w 1715241"/>
              <a:gd name="connsiteY2" fmla="*/ 3148 h 6858000"/>
              <a:gd name="connsiteX3" fmla="*/ 95613 w 1715241"/>
              <a:gd name="connsiteY3" fmla="*/ 3429000 h 6858000"/>
              <a:gd name="connsiteX4" fmla="*/ 1711235 w 1715241"/>
              <a:gd name="connsiteY4" fmla="*/ 6854853 h 6858000"/>
              <a:gd name="connsiteX5" fmla="*/ 1715240 w 1715241"/>
              <a:gd name="connsiteY5" fmla="*/ 6858000 h 6858000"/>
              <a:gd name="connsiteX6" fmla="*/ 1619627 w 1715241"/>
              <a:gd name="connsiteY6" fmla="*/ 6858000 h 6858000"/>
              <a:gd name="connsiteX7" fmla="*/ 1615622 w 1715241"/>
              <a:gd name="connsiteY7" fmla="*/ 6854853 h 6858000"/>
              <a:gd name="connsiteX8" fmla="*/ 0 w 1715241"/>
              <a:gd name="connsiteY8" fmla="*/ 3429000 h 6858000"/>
              <a:gd name="connsiteX9" fmla="*/ 1615622 w 1715241"/>
              <a:gd name="connsiteY9" fmla="*/ 314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15241" h="6858000">
                <a:moveTo>
                  <a:pt x="1619628" y="0"/>
                </a:moveTo>
                <a:lnTo>
                  <a:pt x="1715241" y="0"/>
                </a:lnTo>
                <a:lnTo>
                  <a:pt x="1711235" y="3148"/>
                </a:lnTo>
                <a:cubicBezTo>
                  <a:pt x="724534" y="817446"/>
                  <a:pt x="95613" y="2049777"/>
                  <a:pt x="95613" y="3429000"/>
                </a:cubicBezTo>
                <a:cubicBezTo>
                  <a:pt x="95613" y="4808224"/>
                  <a:pt x="724534" y="6040555"/>
                  <a:pt x="1711235" y="6854853"/>
                </a:cubicBezTo>
                <a:lnTo>
                  <a:pt x="1715240" y="6858000"/>
                </a:lnTo>
                <a:lnTo>
                  <a:pt x="1619627" y="6858000"/>
                </a:lnTo>
                <a:lnTo>
                  <a:pt x="1615622" y="6854853"/>
                </a:lnTo>
                <a:cubicBezTo>
                  <a:pt x="628921" y="6040555"/>
                  <a:pt x="0" y="4808224"/>
                  <a:pt x="0" y="3429000"/>
                </a:cubicBezTo>
                <a:cubicBezTo>
                  <a:pt x="0" y="2049777"/>
                  <a:pt x="628921" y="817446"/>
                  <a:pt x="1615622" y="3148"/>
                </a:cubicBezTo>
                <a:close/>
              </a:path>
            </a:pathLst>
          </a:custGeom>
          <a:solidFill>
            <a:schemeClr val="accent6">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740F23F4-478A-EA6C-47CA-F4DD18841605}"/>
              </a:ext>
            </a:extLst>
          </p:cNvPr>
          <p:cNvPicPr>
            <a:picLocks noChangeAspect="1"/>
          </p:cNvPicPr>
          <p:nvPr/>
        </p:nvPicPr>
        <p:blipFill>
          <a:blip r:embed="rId6">
            <a:duotone>
              <a:prstClr val="black"/>
              <a:prstClr val="white"/>
            </a:duotone>
          </a:blip>
          <a:stretch>
            <a:fillRect/>
          </a:stretch>
        </p:blipFill>
        <p:spPr>
          <a:xfrm>
            <a:off x="5289515" y="2547257"/>
            <a:ext cx="5738301" cy="1305464"/>
          </a:xfrm>
          <a:prstGeom prst="rect">
            <a:avLst/>
          </a:prstGeom>
        </p:spPr>
      </p:pic>
      <p:sp>
        <p:nvSpPr>
          <p:cNvPr id="14" name="Freeform: Shape 13">
            <a:extLst>
              <a:ext uri="{FF2B5EF4-FFF2-40B4-BE49-F238E27FC236}">
                <a16:creationId xmlns:a16="http://schemas.microsoft.com/office/drawing/2014/main" id="{6D6B998F-CA62-4EE6-B7E7-046377D4F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7816" y="2306119"/>
            <a:ext cx="1164184" cy="2245762"/>
          </a:xfrm>
          <a:custGeom>
            <a:avLst/>
            <a:gdLst>
              <a:gd name="connsiteX0" fmla="*/ 1436137 w 1488962"/>
              <a:gd name="connsiteY0" fmla="*/ 0 h 2872274"/>
              <a:gd name="connsiteX1" fmla="*/ 1488962 w 1488962"/>
              <a:gd name="connsiteY1" fmla="*/ 2668 h 2872274"/>
              <a:gd name="connsiteX2" fmla="*/ 1488962 w 1488962"/>
              <a:gd name="connsiteY2" fmla="*/ 2869607 h 2872274"/>
              <a:gd name="connsiteX3" fmla="*/ 1436137 w 1488962"/>
              <a:gd name="connsiteY3" fmla="*/ 2872274 h 2872274"/>
              <a:gd name="connsiteX4" fmla="*/ 0 w 1488962"/>
              <a:gd name="connsiteY4" fmla="*/ 1436137 h 2872274"/>
              <a:gd name="connsiteX5" fmla="*/ 1436137 w 1488962"/>
              <a:gd name="connsiteY5" fmla="*/ 0 h 287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8962" h="2872274">
                <a:moveTo>
                  <a:pt x="1436137" y="0"/>
                </a:moveTo>
                <a:lnTo>
                  <a:pt x="1488962" y="2668"/>
                </a:lnTo>
                <a:lnTo>
                  <a:pt x="1488962" y="2869607"/>
                </a:lnTo>
                <a:lnTo>
                  <a:pt x="1436137" y="2872274"/>
                </a:lnTo>
                <a:cubicBezTo>
                  <a:pt x="642980" y="2872274"/>
                  <a:pt x="0" y="2229294"/>
                  <a:pt x="0" y="1436137"/>
                </a:cubicBezTo>
                <a:cubicBezTo>
                  <a:pt x="0" y="642980"/>
                  <a:pt x="642980" y="0"/>
                  <a:pt x="1436137" y="0"/>
                </a:cubicBezTo>
                <a:close/>
              </a:path>
            </a:pathLst>
          </a:custGeom>
          <a:solidFill>
            <a:schemeClr val="accent6">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Audio Recording 13 Jun 2022 at 1:50:39 pm" descr="Audio Recording 13 Jun 2022 at 1:50:39 pm">
            <a:hlinkClick r:id="" action="ppaction://media"/>
            <a:extLst>
              <a:ext uri="{FF2B5EF4-FFF2-40B4-BE49-F238E27FC236}">
                <a16:creationId xmlns:a16="http://schemas.microsoft.com/office/drawing/2014/main" id="{C7555E00-D4E1-8912-CEC4-12B04B76F17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411779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0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6950BFC3-D8DA-4A85-94F7-54DA5524770B}">
      <p188:commentRel xmlns:p188="http://schemas.microsoft.com/office/powerpoint/2018/8/main" r:id="rId4"/>
    </p:ext>
  </p:extLs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Freeform: Shape 11">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E77009F-922C-2509-AC06-89D2777992F0}"/>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7200" kern="1200" dirty="0" err="1">
                <a:solidFill>
                  <a:schemeClr val="tx1"/>
                </a:solidFill>
                <a:latin typeface="+mj-lt"/>
                <a:ea typeface="+mj-ea"/>
                <a:cs typeface="+mj-cs"/>
              </a:rPr>
              <a:t>ComRV</a:t>
            </a:r>
            <a:br>
              <a:rPr lang="en-US" sz="7200" kern="1200" dirty="0">
                <a:solidFill>
                  <a:schemeClr val="tx1"/>
                </a:solidFill>
                <a:latin typeface="+mj-lt"/>
                <a:ea typeface="+mj-ea"/>
                <a:cs typeface="+mj-cs"/>
              </a:rPr>
            </a:br>
            <a:r>
              <a:rPr lang="en-US" sz="5500" kern="1200" dirty="0">
                <a:solidFill>
                  <a:schemeClr val="tx1"/>
                </a:solidFill>
                <a:latin typeface="+mj-lt"/>
                <a:ea typeface="+mj-ea"/>
                <a:cs typeface="+mj-cs"/>
              </a:rPr>
              <a:t>the new user solution</a:t>
            </a:r>
          </a:p>
        </p:txBody>
      </p:sp>
      <p:sp>
        <p:nvSpPr>
          <p:cNvPr id="14" name="Rectangle 13">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Audio Recording 15 Jun 2022 at 8:16:11 am" descr="Audio Recording 15 Jun 2022 at 8:16:11 am">
            <a:hlinkClick r:id="" action="ppaction://media"/>
            <a:extLst>
              <a:ext uri="{FF2B5EF4-FFF2-40B4-BE49-F238E27FC236}">
                <a16:creationId xmlns:a16="http://schemas.microsoft.com/office/drawing/2014/main" id="{2A9FE225-8196-9EA0-3B91-E48A8767D4B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4075550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30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extLst>
    <p:ext uri="{6950BFC3-D8DA-4A85-94F7-54DA5524770B}">
      <p188:commentRel xmlns:p188="http://schemas.microsoft.com/office/powerpoint/2018/8/main" r:id="rId4"/>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line chart&#10;&#10;Description automatically generated">
            <a:extLst>
              <a:ext uri="{FF2B5EF4-FFF2-40B4-BE49-F238E27FC236}">
                <a16:creationId xmlns:a16="http://schemas.microsoft.com/office/drawing/2014/main" id="{E8C47971-54A9-2CD9-3DE7-6A9303D60275}"/>
              </a:ext>
            </a:extLst>
          </p:cNvPr>
          <p:cNvPicPr>
            <a:picLocks noChangeAspect="1"/>
          </p:cNvPicPr>
          <p:nvPr/>
        </p:nvPicPr>
        <p:blipFill>
          <a:blip r:embed="rId5"/>
          <a:stretch>
            <a:fillRect/>
          </a:stretch>
        </p:blipFill>
        <p:spPr>
          <a:xfrm>
            <a:off x="0" y="356138"/>
            <a:ext cx="12192000" cy="6145723"/>
          </a:xfrm>
          <a:prstGeom prst="rect">
            <a:avLst/>
          </a:prstGeom>
        </p:spPr>
      </p:pic>
      <p:pic>
        <p:nvPicPr>
          <p:cNvPr id="6" name="Audio Recording 15 Jun 2022 at 8:17:08 am" descr="Audio Recording 15 Jun 2022 at 8:17:08 am">
            <a:hlinkClick r:id="" action="ppaction://media"/>
            <a:extLst>
              <a:ext uri="{FF2B5EF4-FFF2-40B4-BE49-F238E27FC236}">
                <a16:creationId xmlns:a16="http://schemas.microsoft.com/office/drawing/2014/main" id="{6C10564B-21AB-8708-7814-74FA17BD1ED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740173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96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extLst>
    <p:ext uri="{6950BFC3-D8DA-4A85-94F7-54DA5524770B}">
      <p188:commentRel xmlns:p188="http://schemas.microsoft.com/office/powerpoint/2018/8/main" r:id="rId4"/>
    </p:ext>
  </p:extLs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Freeform: Shape 8">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Freeform: Shape 10">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DF8BAD-8BFE-D6A8-505E-6BFA03751479}"/>
              </a:ext>
            </a:extLst>
          </p:cNvPr>
          <p:cNvSpPr>
            <a:spLocks noGrp="1"/>
          </p:cNvSpPr>
          <p:nvPr>
            <p:ph type="title"/>
          </p:nvPr>
        </p:nvSpPr>
        <p:spPr>
          <a:xfrm>
            <a:off x="1524003" y="1999615"/>
            <a:ext cx="9144000" cy="2764028"/>
          </a:xfrm>
        </p:spPr>
        <p:txBody>
          <a:bodyPr vert="horz" lIns="91440" tIns="45720" rIns="91440" bIns="45720" rtlCol="0" anchor="ctr">
            <a:normAutofit fontScale="90000"/>
          </a:bodyPr>
          <a:lstStyle/>
          <a:p>
            <a:pPr algn="ctr"/>
            <a:r>
              <a:rPr lang="en-US" sz="7200" kern="1200" dirty="0">
                <a:solidFill>
                  <a:schemeClr val="tx1"/>
                </a:solidFill>
                <a:latin typeface="+mj-lt"/>
                <a:ea typeface="+mj-ea"/>
                <a:cs typeface="+mj-cs"/>
              </a:rPr>
              <a:t>The </a:t>
            </a:r>
            <a:br>
              <a:rPr lang="en-US" sz="7200" kern="1200" dirty="0">
                <a:solidFill>
                  <a:schemeClr val="tx1"/>
                </a:solidFill>
                <a:latin typeface="+mj-lt"/>
                <a:ea typeface="+mj-ea"/>
                <a:cs typeface="+mj-cs"/>
              </a:rPr>
            </a:br>
            <a:r>
              <a:rPr lang="en-US" sz="7200" kern="1200" dirty="0">
                <a:solidFill>
                  <a:schemeClr val="tx1"/>
                </a:solidFill>
                <a:latin typeface="+mj-lt"/>
                <a:ea typeface="+mj-ea"/>
                <a:cs typeface="+mj-cs"/>
              </a:rPr>
              <a:t>Implementation </a:t>
            </a:r>
            <a:br>
              <a:rPr lang="en-US" sz="7200" kern="1200" dirty="0">
                <a:solidFill>
                  <a:schemeClr val="tx1"/>
                </a:solidFill>
                <a:latin typeface="+mj-lt"/>
                <a:ea typeface="+mj-ea"/>
                <a:cs typeface="+mj-cs"/>
              </a:rPr>
            </a:br>
            <a:r>
              <a:rPr lang="en-US" sz="7200" kern="1200" dirty="0">
                <a:solidFill>
                  <a:schemeClr val="tx1"/>
                </a:solidFill>
                <a:latin typeface="+mj-lt"/>
                <a:ea typeface="+mj-ea"/>
                <a:cs typeface="+mj-cs"/>
              </a:rPr>
              <a:t>(Solution)</a:t>
            </a:r>
          </a:p>
        </p:txBody>
      </p:sp>
      <p:sp>
        <p:nvSpPr>
          <p:cNvPr id="13" name="Rectangle 12">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Audio Recording 13 Jun 2022 at 1:51:47 pm" descr="Audio Recording 13 Jun 2022 at 1:51:47 pm">
            <a:hlinkClick r:id="" action="ppaction://media"/>
            <a:extLst>
              <a:ext uri="{FF2B5EF4-FFF2-40B4-BE49-F238E27FC236}">
                <a16:creationId xmlns:a16="http://schemas.microsoft.com/office/drawing/2014/main" id="{3141DC78-6648-C472-DEE3-B0560140B9C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1913788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716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3"/>
                </p:tgtEl>
              </p:cMediaNode>
            </p:audio>
          </p:childTnLst>
        </p:cTn>
      </p:par>
    </p:tnLst>
    <p:bldLst>
      <p:bldP spid="2" grpId="0"/>
    </p:bldLst>
  </p:timing>
  <p:extLst>
    <p:ext uri="{6950BFC3-D8DA-4A85-94F7-54DA5524770B}">
      <p188:commentRel xmlns:p188="http://schemas.microsoft.com/office/powerpoint/2018/8/main" r:id="rId4"/>
    </p:ext>
  </p:extLs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691</TotalTime>
  <Words>31</Words>
  <Application>Microsoft Macintosh PowerPoint</Application>
  <PresentationFormat>Widescreen</PresentationFormat>
  <Paragraphs>6</Paragraphs>
  <Slides>18</Slides>
  <Notes>0</Notes>
  <HiddenSlides>0</HiddenSlides>
  <MMClips>18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Increasing  Common Ratings</vt:lpstr>
      <vt:lpstr>PowerPoint Presentation</vt:lpstr>
      <vt:lpstr>PowerPoint Presentation</vt:lpstr>
      <vt:lpstr>Similarity Computation  Using  Popularity Significance Weights</vt:lpstr>
      <vt:lpstr>Popularity Significance Weights</vt:lpstr>
      <vt:lpstr>PowerPoint Presentation</vt:lpstr>
      <vt:lpstr>ComRV the new user solution</vt:lpstr>
      <vt:lpstr>PowerPoint Presentation</vt:lpstr>
      <vt:lpstr>The  Implementation  (Solution)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Making Up More Common Ratings</dc:title>
  <dc:creator>Myeonghoon Sun</dc:creator>
  <cp:lastModifiedBy>Myeonghoon Sun</cp:lastModifiedBy>
  <cp:revision>2</cp:revision>
  <dcterms:created xsi:type="dcterms:W3CDTF">2022-06-12T10:09:12Z</dcterms:created>
  <dcterms:modified xsi:type="dcterms:W3CDTF">2022-06-15T00:07:06Z</dcterms:modified>
</cp:coreProperties>
</file>